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0"/>
  </p:notesMasterIdLst>
  <p:sldIdLst>
    <p:sldId id="256" r:id="rId2"/>
    <p:sldId id="257" r:id="rId3"/>
    <p:sldId id="258" r:id="rId4"/>
    <p:sldId id="259" r:id="rId5"/>
    <p:sldId id="287" r:id="rId6"/>
    <p:sldId id="262" r:id="rId7"/>
    <p:sldId id="286" r:id="rId8"/>
    <p:sldId id="263" r:id="rId9"/>
    <p:sldId id="264" r:id="rId10"/>
    <p:sldId id="265" r:id="rId11"/>
    <p:sldId id="281" r:id="rId12"/>
    <p:sldId id="267" r:id="rId13"/>
    <p:sldId id="268" r:id="rId14"/>
    <p:sldId id="282" r:id="rId15"/>
    <p:sldId id="269" r:id="rId16"/>
    <p:sldId id="270" r:id="rId17"/>
    <p:sldId id="285" r:id="rId18"/>
    <p:sldId id="271" r:id="rId19"/>
    <p:sldId id="284" r:id="rId20"/>
    <p:sldId id="289" r:id="rId21"/>
    <p:sldId id="288" r:id="rId22"/>
    <p:sldId id="272" r:id="rId23"/>
    <p:sldId id="277" r:id="rId24"/>
    <p:sldId id="273" r:id="rId25"/>
    <p:sldId id="274" r:id="rId26"/>
    <p:sldId id="275" r:id="rId27"/>
    <p:sldId id="260" r:id="rId28"/>
    <p:sldId id="261" r:id="rId29"/>
  </p:sldIdLst>
  <p:sldSz cx="18288000" cy="10287000"/>
  <p:notesSz cx="6858000" cy="9144000"/>
  <p:embeddedFontLst>
    <p:embeddedFont>
      <p:font typeface="Arial Bold" panose="020B0704020202020204" pitchFamily="34" charset="0"/>
      <p:regular r:id="rId31"/>
      <p:bold r:id="rId32"/>
    </p:embeddedFont>
    <p:embeddedFont>
      <p:font typeface="Asap Medium" panose="020B0604020202020204" charset="0"/>
      <p:regular r:id="rId33"/>
    </p:embeddedFont>
    <p:embeddedFont>
      <p:font typeface="Maven Pro Heavy" panose="020B0604020202020204" charset="0"/>
      <p:regular r:id="rId34"/>
    </p:embeddedFont>
    <p:embeddedFont>
      <p:font typeface="Muli" panose="020B0604020202020204" charset="0"/>
      <p:regular r:id="rId35"/>
    </p:embeddedFont>
    <p:embeddedFont>
      <p:font typeface="Muli Bold" panose="020B0604020202020204" charset="0"/>
      <p:regular r:id="rId36"/>
    </p:embeddedFont>
    <p:embeddedFont>
      <p:font typeface="Open Sans" panose="020B0606030504020204" pitchFamily="34"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2" autoAdjust="0"/>
    <p:restoredTop sz="94622" autoAdjust="0"/>
  </p:normalViewPr>
  <p:slideViewPr>
    <p:cSldViewPr>
      <p:cViewPr varScale="1">
        <p:scale>
          <a:sx n="62" d="100"/>
          <a:sy n="62" d="100"/>
        </p:scale>
        <p:origin x="1002"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8B365D-18F7-4278-930B-B58ECEB6A90C}" type="datetimeFigureOut">
              <a:rPr lang="en-US" smtClean="0"/>
              <a:t>5/9/2025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D4CA4C-5AC7-48B8-B84D-6CD3006ED84E}" type="slidenum">
              <a:rPr lang="en-US" smtClean="0"/>
              <a:t>‹#›</a:t>
            </a:fld>
            <a:endParaRPr lang="en-US"/>
          </a:p>
        </p:txBody>
      </p:sp>
    </p:spTree>
    <p:extLst>
      <p:ext uri="{BB962C8B-B14F-4D97-AF65-F5344CB8AC3E}">
        <p14:creationId xmlns:p14="http://schemas.microsoft.com/office/powerpoint/2010/main" val="2529473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D4CA4C-5AC7-48B8-B84D-6CD3006ED84E}" type="slidenum">
              <a:rPr lang="en-US" smtClean="0"/>
              <a:t>13</a:t>
            </a:fld>
            <a:endParaRPr lang="en-US"/>
          </a:p>
        </p:txBody>
      </p:sp>
    </p:spTree>
    <p:extLst>
      <p:ext uri="{BB962C8B-B14F-4D97-AF65-F5344CB8AC3E}">
        <p14:creationId xmlns:p14="http://schemas.microsoft.com/office/powerpoint/2010/main" val="160172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D4CA4C-5AC7-48B8-B84D-6CD3006ED84E}" type="slidenum">
              <a:rPr lang="en-US" smtClean="0"/>
              <a:t>15</a:t>
            </a:fld>
            <a:endParaRPr lang="en-US"/>
          </a:p>
        </p:txBody>
      </p:sp>
    </p:spTree>
    <p:extLst>
      <p:ext uri="{BB962C8B-B14F-4D97-AF65-F5344CB8AC3E}">
        <p14:creationId xmlns:p14="http://schemas.microsoft.com/office/powerpoint/2010/main" val="3092763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a:t>
            </a:r>
          </a:p>
        </p:txBody>
      </p:sp>
      <p:sp>
        <p:nvSpPr>
          <p:cNvPr id="4" name="Slide Number Placeholder 3"/>
          <p:cNvSpPr>
            <a:spLocks noGrp="1"/>
          </p:cNvSpPr>
          <p:nvPr>
            <p:ph type="sldNum" sz="quarter" idx="5"/>
          </p:nvPr>
        </p:nvSpPr>
        <p:spPr/>
        <p:txBody>
          <a:bodyPr/>
          <a:lstStyle/>
          <a:p>
            <a:fld id="{D4D4CA4C-5AC7-48B8-B84D-6CD3006ED84E}" type="slidenum">
              <a:rPr lang="en-US" smtClean="0"/>
              <a:t>16</a:t>
            </a:fld>
            <a:endParaRPr lang="en-US"/>
          </a:p>
        </p:txBody>
      </p:sp>
    </p:spTree>
    <p:extLst>
      <p:ext uri="{BB962C8B-B14F-4D97-AF65-F5344CB8AC3E}">
        <p14:creationId xmlns:p14="http://schemas.microsoft.com/office/powerpoint/2010/main" val="1147428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D4CA4C-5AC7-48B8-B84D-6CD3006ED84E}" type="slidenum">
              <a:rPr lang="en-US" smtClean="0"/>
              <a:t>23</a:t>
            </a:fld>
            <a:endParaRPr lang="en-US"/>
          </a:p>
        </p:txBody>
      </p:sp>
    </p:spTree>
    <p:extLst>
      <p:ext uri="{BB962C8B-B14F-4D97-AF65-F5344CB8AC3E}">
        <p14:creationId xmlns:p14="http://schemas.microsoft.com/office/powerpoint/2010/main" val="3531515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4.jpeg"/><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3" Type="http://schemas.openxmlformats.org/officeDocument/2006/relationships/image" Target="../media/image4.sv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 Id="rId14" Type="http://schemas.openxmlformats.org/officeDocument/2006/relationships/image" Target="../media/image35.png"/></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jpeg"/><Relationship Id="rId7" Type="http://schemas.openxmlformats.org/officeDocument/2006/relationships/image" Target="../media/image41.jpe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 Id="rId9"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4.jpeg"/><Relationship Id="rId7" Type="http://schemas.openxmlformats.org/officeDocument/2006/relationships/image" Target="../media/image48.jpe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 Id="rId9" Type="http://schemas.openxmlformats.org/officeDocument/2006/relationships/image" Target="../media/image50.jpeg"/></Relationships>
</file>

<file path=ppt/slides/_rels/slide2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hyperlink" Target="https://www.ossila.com/products/doctor-blade-coater" TargetMode="External"/><Relationship Id="rId4" Type="http://schemas.openxmlformats.org/officeDocument/2006/relationships/hyperlink" Target="https://www.sciencedirect.com/topics/engineering/knife-coating"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491293" y="199384"/>
            <a:ext cx="1536013" cy="1536013"/>
          </a:xfrm>
          <a:custGeom>
            <a:avLst/>
            <a:gdLst/>
            <a:ahLst/>
            <a:cxnLst/>
            <a:rect l="l" t="t" r="r" b="b"/>
            <a:pathLst>
              <a:path w="1536013" h="1536013">
                <a:moveTo>
                  <a:pt x="0" y="0"/>
                </a:moveTo>
                <a:lnTo>
                  <a:pt x="1536014" y="0"/>
                </a:lnTo>
                <a:lnTo>
                  <a:pt x="1536014" y="1536013"/>
                </a:lnTo>
                <a:lnTo>
                  <a:pt x="0" y="1536013"/>
                </a:lnTo>
                <a:lnTo>
                  <a:pt x="0" y="0"/>
                </a:lnTo>
                <a:close/>
              </a:path>
            </a:pathLst>
          </a:custGeom>
          <a:blipFill>
            <a:blip r:embed="rId2"/>
            <a:stretch>
              <a:fillRect/>
            </a:stretch>
          </a:blipFill>
        </p:spPr>
        <p:txBody>
          <a:bodyPr/>
          <a:lstStyle/>
          <a:p>
            <a:endParaRPr lang="en-US"/>
          </a:p>
        </p:txBody>
      </p:sp>
      <p:graphicFrame>
        <p:nvGraphicFramePr>
          <p:cNvPr id="3" name="Table 3"/>
          <p:cNvGraphicFramePr>
            <a:graphicFrameLocks noGrp="1"/>
          </p:cNvGraphicFramePr>
          <p:nvPr>
            <p:extLst>
              <p:ext uri="{D42A27DB-BD31-4B8C-83A1-F6EECF244321}">
                <p14:modId xmlns:p14="http://schemas.microsoft.com/office/powerpoint/2010/main" val="92799968"/>
              </p:ext>
            </p:extLst>
          </p:nvPr>
        </p:nvGraphicFramePr>
        <p:xfrm>
          <a:off x="3408839" y="6242808"/>
          <a:ext cx="11470322" cy="3103104"/>
        </p:xfrm>
        <a:graphic>
          <a:graphicData uri="http://schemas.openxmlformats.org/drawingml/2006/table">
            <a:tbl>
              <a:tblPr/>
              <a:tblGrid>
                <a:gridCol w="4708103">
                  <a:extLst>
                    <a:ext uri="{9D8B030D-6E8A-4147-A177-3AD203B41FA5}">
                      <a16:colId xmlns:a16="http://schemas.microsoft.com/office/drawing/2014/main" val="20000"/>
                    </a:ext>
                  </a:extLst>
                </a:gridCol>
                <a:gridCol w="4853153">
                  <a:extLst>
                    <a:ext uri="{9D8B030D-6E8A-4147-A177-3AD203B41FA5}">
                      <a16:colId xmlns:a16="http://schemas.microsoft.com/office/drawing/2014/main" val="20001"/>
                    </a:ext>
                  </a:extLst>
                </a:gridCol>
                <a:gridCol w="1909066">
                  <a:extLst>
                    <a:ext uri="{9D8B030D-6E8A-4147-A177-3AD203B41FA5}">
                      <a16:colId xmlns:a16="http://schemas.microsoft.com/office/drawing/2014/main" val="20002"/>
                    </a:ext>
                  </a:extLst>
                </a:gridCol>
              </a:tblGrid>
              <a:tr h="1617842">
                <a:tc>
                  <a:txBody>
                    <a:bodyPr/>
                    <a:lstStyle/>
                    <a:p>
                      <a:pPr algn="l">
                        <a:lnSpc>
                          <a:spcPts val="4199"/>
                        </a:lnSpc>
                        <a:defRPr/>
                      </a:pPr>
                      <a:r>
                        <a:rPr lang="en-US" sz="2999">
                          <a:solidFill>
                            <a:srgbClr val="000000"/>
                          </a:solidFill>
                          <a:latin typeface="Arial"/>
                          <a:ea typeface="Arial"/>
                          <a:cs typeface="Arial"/>
                          <a:sym typeface="Arial"/>
                        </a:rPr>
                        <a:t>Sinh viên:</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r>
                        <a:rPr lang="en-US" sz="2999">
                          <a:solidFill>
                            <a:srgbClr val="000000"/>
                          </a:solidFill>
                          <a:latin typeface="Arial"/>
                          <a:ea typeface="Arial"/>
                          <a:cs typeface="Arial"/>
                          <a:sym typeface="Arial"/>
                        </a:rPr>
                        <a:t>Phạm Duy Linh</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r>
                        <a:rPr lang="en-US" sz="2999">
                          <a:solidFill>
                            <a:srgbClr val="000000"/>
                          </a:solidFill>
                          <a:latin typeface="Arial"/>
                          <a:ea typeface="Arial"/>
                          <a:cs typeface="Arial"/>
                          <a:sym typeface="Arial"/>
                        </a:rPr>
                        <a:t>21020998</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23581">
                <a:tc>
                  <a:txBody>
                    <a:bodyPr/>
                    <a:lstStyle/>
                    <a:p>
                      <a:pPr algn="l">
                        <a:lnSpc>
                          <a:spcPts val="4199"/>
                        </a:lnSpc>
                        <a:defRPr/>
                      </a:pPr>
                      <a:r>
                        <a:rPr lang="en-US" sz="2999">
                          <a:solidFill>
                            <a:srgbClr val="000000"/>
                          </a:solidFill>
                          <a:latin typeface="Arial"/>
                          <a:ea typeface="Arial"/>
                          <a:cs typeface="Arial"/>
                          <a:sym typeface="Arial"/>
                        </a:rPr>
                        <a:t>Giảng viên hướng dẫn:</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r>
                        <a:rPr lang="en-US" sz="2999">
                          <a:solidFill>
                            <a:srgbClr val="000000"/>
                          </a:solidFill>
                          <a:latin typeface="Arial"/>
                          <a:ea typeface="Arial"/>
                          <a:cs typeface="Arial"/>
                          <a:sym typeface="Arial"/>
                        </a:rPr>
                        <a:t>TS. Nguyễn Tuấn Cảnh</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61681">
                <a:tc>
                  <a:txBody>
                    <a:bodyPr/>
                    <a:lstStyle/>
                    <a:p>
                      <a:pPr algn="l">
                        <a:lnSpc>
                          <a:spcPts val="4199"/>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r>
                        <a:rPr lang="en-US" sz="2999" dirty="0">
                          <a:solidFill>
                            <a:srgbClr val="000000"/>
                          </a:solidFill>
                          <a:latin typeface="Arial"/>
                          <a:ea typeface="Arial"/>
                          <a:cs typeface="Arial"/>
                          <a:sym typeface="Arial"/>
                        </a:rPr>
                        <a:t>CN. Nguyễn Minh Đoàn</a:t>
                      </a: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4" name="Table 4"/>
          <p:cNvGraphicFramePr>
            <a:graphicFrameLocks noGrp="1"/>
          </p:cNvGraphicFramePr>
          <p:nvPr>
            <p:extLst>
              <p:ext uri="{D42A27DB-BD31-4B8C-83A1-F6EECF244321}">
                <p14:modId xmlns:p14="http://schemas.microsoft.com/office/powerpoint/2010/main" val="2586173829"/>
              </p:ext>
            </p:extLst>
          </p:nvPr>
        </p:nvGraphicFramePr>
        <p:xfrm>
          <a:off x="6736131" y="5105400"/>
          <a:ext cx="4815736" cy="497650"/>
        </p:xfrm>
        <a:graphic>
          <a:graphicData uri="http://schemas.openxmlformats.org/drawingml/2006/table">
            <a:tbl>
              <a:tblPr/>
              <a:tblGrid>
                <a:gridCol w="4815736">
                  <a:extLst>
                    <a:ext uri="{9D8B030D-6E8A-4147-A177-3AD203B41FA5}">
                      <a16:colId xmlns:a16="http://schemas.microsoft.com/office/drawing/2014/main" val="20000"/>
                    </a:ext>
                  </a:extLst>
                </a:gridCol>
              </a:tblGrid>
              <a:tr h="322035">
                <a:tc>
                  <a:txBody>
                    <a:bodyPr/>
                    <a:lstStyle/>
                    <a:p>
                      <a:pPr algn="ctr">
                        <a:lnSpc>
                          <a:spcPts val="4199"/>
                        </a:lnSpc>
                        <a:defRPr/>
                      </a:pPr>
                      <a:r>
                        <a:rPr lang="en-US" sz="2999" dirty="0" err="1">
                          <a:solidFill>
                            <a:srgbClr val="000000"/>
                          </a:solidFill>
                          <a:latin typeface="Arial"/>
                          <a:ea typeface="Arial"/>
                          <a:cs typeface="Arial"/>
                          <a:sym typeface="Arial"/>
                        </a:rPr>
                        <a:t>Ngành</a:t>
                      </a:r>
                      <a:r>
                        <a:rPr lang="en-US" sz="2999" dirty="0">
                          <a:solidFill>
                            <a:srgbClr val="000000"/>
                          </a:solidFill>
                          <a:latin typeface="Arial"/>
                          <a:ea typeface="Arial"/>
                          <a:cs typeface="Arial"/>
                          <a:sym typeface="Arial"/>
                        </a:rPr>
                        <a:t>: </a:t>
                      </a:r>
                      <a:r>
                        <a:rPr lang="en-US" sz="2999" dirty="0" err="1">
                          <a:solidFill>
                            <a:srgbClr val="000000"/>
                          </a:solidFill>
                          <a:latin typeface="Arial"/>
                          <a:ea typeface="Arial"/>
                          <a:cs typeface="Arial"/>
                          <a:sym typeface="Arial"/>
                        </a:rPr>
                        <a:t>Vật</a:t>
                      </a:r>
                      <a:r>
                        <a:rPr lang="en-US" sz="2999" dirty="0">
                          <a:solidFill>
                            <a:srgbClr val="000000"/>
                          </a:solidFill>
                          <a:latin typeface="Arial"/>
                          <a:ea typeface="Arial"/>
                          <a:cs typeface="Arial"/>
                          <a:sym typeface="Arial"/>
                        </a:rPr>
                        <a:t> </a:t>
                      </a:r>
                      <a:r>
                        <a:rPr lang="en-US" sz="2999" dirty="0" err="1">
                          <a:solidFill>
                            <a:srgbClr val="000000"/>
                          </a:solidFill>
                          <a:latin typeface="Arial"/>
                          <a:ea typeface="Arial"/>
                          <a:cs typeface="Arial"/>
                          <a:sym typeface="Arial"/>
                        </a:rPr>
                        <a:t>lý</a:t>
                      </a:r>
                      <a:r>
                        <a:rPr lang="en-US" sz="2999" dirty="0">
                          <a:solidFill>
                            <a:srgbClr val="000000"/>
                          </a:solidFill>
                          <a:latin typeface="Arial"/>
                          <a:ea typeface="Arial"/>
                          <a:cs typeface="Arial"/>
                          <a:sym typeface="Arial"/>
                        </a:rPr>
                        <a:t> </a:t>
                      </a:r>
                      <a:r>
                        <a:rPr lang="en-US" sz="2999" dirty="0" err="1">
                          <a:solidFill>
                            <a:srgbClr val="000000"/>
                          </a:solidFill>
                          <a:latin typeface="Arial"/>
                          <a:ea typeface="Arial"/>
                          <a:cs typeface="Arial"/>
                          <a:sym typeface="Arial"/>
                        </a:rPr>
                        <a:t>kỹ</a:t>
                      </a:r>
                      <a:r>
                        <a:rPr lang="en-US" sz="2999" dirty="0">
                          <a:solidFill>
                            <a:srgbClr val="000000"/>
                          </a:solidFill>
                          <a:latin typeface="Arial"/>
                          <a:ea typeface="Arial"/>
                          <a:cs typeface="Arial"/>
                          <a:sym typeface="Arial"/>
                        </a:rPr>
                        <a:t> </a:t>
                      </a:r>
                      <a:r>
                        <a:rPr lang="en-US" sz="2999" dirty="0" err="1">
                          <a:solidFill>
                            <a:srgbClr val="000000"/>
                          </a:solidFill>
                          <a:latin typeface="Arial"/>
                          <a:ea typeface="Arial"/>
                          <a:cs typeface="Arial"/>
                          <a:sym typeface="Arial"/>
                        </a:rPr>
                        <a:t>thuật</a:t>
                      </a: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5" name="Freeform 5"/>
          <p:cNvSpPr/>
          <p:nvPr/>
        </p:nvSpPr>
        <p:spPr>
          <a:xfrm>
            <a:off x="289109" y="199384"/>
            <a:ext cx="3402120" cy="1292806"/>
          </a:xfrm>
          <a:custGeom>
            <a:avLst/>
            <a:gdLst/>
            <a:ahLst/>
            <a:cxnLst/>
            <a:rect l="l" t="t" r="r" b="b"/>
            <a:pathLst>
              <a:path w="3402120" h="1292806">
                <a:moveTo>
                  <a:pt x="0" y="0"/>
                </a:moveTo>
                <a:lnTo>
                  <a:pt x="3402121" y="0"/>
                </a:lnTo>
                <a:lnTo>
                  <a:pt x="3402121" y="1292805"/>
                </a:lnTo>
                <a:lnTo>
                  <a:pt x="0" y="1292805"/>
                </a:lnTo>
                <a:lnTo>
                  <a:pt x="0" y="0"/>
                </a:lnTo>
                <a:close/>
              </a:path>
            </a:pathLst>
          </a:custGeom>
          <a:blipFill>
            <a:blip r:embed="rId3"/>
            <a:stretch>
              <a:fillRect/>
            </a:stretch>
          </a:blipFill>
        </p:spPr>
        <p:txBody>
          <a:bodyPr/>
          <a:lstStyle/>
          <a:p>
            <a:endParaRPr lang="en-US"/>
          </a:p>
        </p:txBody>
      </p:sp>
      <p:sp>
        <p:nvSpPr>
          <p:cNvPr id="6" name="TextBox 6"/>
          <p:cNvSpPr txBox="1"/>
          <p:nvPr/>
        </p:nvSpPr>
        <p:spPr>
          <a:xfrm>
            <a:off x="646455" y="2536677"/>
            <a:ext cx="16995089" cy="2174874"/>
          </a:xfrm>
          <a:prstGeom prst="rect">
            <a:avLst/>
          </a:prstGeom>
        </p:spPr>
        <p:txBody>
          <a:bodyPr lIns="0" tIns="0" rIns="0" bIns="0" rtlCol="0" anchor="t">
            <a:spAutoFit/>
          </a:bodyPr>
          <a:lstStyle/>
          <a:p>
            <a:pPr algn="ctr">
              <a:lnSpc>
                <a:spcPts val="5600"/>
              </a:lnSpc>
            </a:pPr>
            <a:r>
              <a:rPr lang="en-US" sz="4000" b="1" spc="-32" dirty="0">
                <a:solidFill>
                  <a:srgbClr val="3849A2"/>
                </a:solidFill>
                <a:latin typeface="Arial Bold"/>
                <a:ea typeface="Arial Bold"/>
                <a:cs typeface="Arial Bold"/>
                <a:sym typeface="Arial Bold"/>
              </a:rPr>
              <a:t>THIẾT KẾ, CHẾ TẠO MÁY TRÁNG PHỦ </a:t>
            </a:r>
          </a:p>
          <a:p>
            <a:pPr algn="ctr">
              <a:lnSpc>
                <a:spcPts val="5600"/>
              </a:lnSpc>
            </a:pPr>
            <a:r>
              <a:rPr lang="en-US" sz="4000" b="1" spc="-32" dirty="0">
                <a:solidFill>
                  <a:srgbClr val="3849A2"/>
                </a:solidFill>
                <a:latin typeface="Arial Bold"/>
                <a:ea typeface="Arial Bold"/>
                <a:cs typeface="Arial Bold"/>
                <a:sym typeface="Arial Bold"/>
              </a:rPr>
              <a:t>(BLADE COATER)</a:t>
            </a:r>
          </a:p>
          <a:p>
            <a:pPr algn="ctr">
              <a:lnSpc>
                <a:spcPts val="5600"/>
              </a:lnSpc>
            </a:pPr>
            <a:r>
              <a:rPr lang="en-US" sz="4000" b="1" spc="-32" dirty="0">
                <a:solidFill>
                  <a:srgbClr val="3849A2"/>
                </a:solidFill>
                <a:latin typeface="Arial Bold"/>
                <a:ea typeface="Arial Bold"/>
                <a:cs typeface="Arial Bold"/>
                <a:sym typeface="Arial Bold"/>
              </a:rPr>
              <a:t>ỨNG DỤNG TRONG LINH KIỆN CHUYỂN ĐỔI ĐIỆN NĂNG</a:t>
            </a:r>
          </a:p>
        </p:txBody>
      </p:sp>
      <p:sp>
        <p:nvSpPr>
          <p:cNvPr id="7" name="TextBox 7"/>
          <p:cNvSpPr txBox="1"/>
          <p:nvPr/>
        </p:nvSpPr>
        <p:spPr>
          <a:xfrm>
            <a:off x="3408839" y="341883"/>
            <a:ext cx="11470321" cy="1181099"/>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TRƯỜNG ĐẠI HỌC CÔNG NGHỆ</a:t>
            </a:r>
          </a:p>
          <a:p>
            <a:pPr algn="ctr">
              <a:lnSpc>
                <a:spcPts val="4500"/>
              </a:lnSpc>
            </a:pPr>
            <a:r>
              <a:rPr lang="en-US" sz="3000" b="1">
                <a:solidFill>
                  <a:srgbClr val="202020"/>
                </a:solidFill>
                <a:latin typeface="Arial Bold"/>
                <a:ea typeface="Arial Bold"/>
                <a:cs typeface="Arial Bold"/>
                <a:sym typeface="Arial Bold"/>
              </a:rPr>
              <a:t>KHOA VẬT LÝ KỸ THUẬT VÀ CÔNG NGHỆ NANO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958726" y="-6185206"/>
            <a:ext cx="8191859" cy="8176965"/>
          </a:xfrm>
          <a:custGeom>
            <a:avLst/>
            <a:gdLst/>
            <a:ahLst/>
            <a:cxnLst/>
            <a:rect l="l" t="t" r="r" b="b"/>
            <a:pathLst>
              <a:path w="8191859" h="8176965">
                <a:moveTo>
                  <a:pt x="0" y="0"/>
                </a:moveTo>
                <a:lnTo>
                  <a:pt x="8191859" y="0"/>
                </a:lnTo>
                <a:lnTo>
                  <a:pt x="8191859" y="8176965"/>
                </a:lnTo>
                <a:lnTo>
                  <a:pt x="0" y="81769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255075" y="7625788"/>
            <a:ext cx="8525877" cy="8510375"/>
          </a:xfrm>
          <a:custGeom>
            <a:avLst/>
            <a:gdLst/>
            <a:ahLst/>
            <a:cxnLst/>
            <a:rect l="l" t="t" r="r" b="b"/>
            <a:pathLst>
              <a:path w="8525877" h="8510375">
                <a:moveTo>
                  <a:pt x="0" y="0"/>
                </a:moveTo>
                <a:lnTo>
                  <a:pt x="8525877" y="0"/>
                </a:lnTo>
                <a:lnTo>
                  <a:pt x="8525877" y="8510375"/>
                </a:lnTo>
                <a:lnTo>
                  <a:pt x="0" y="85103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9002437" y="3156047"/>
            <a:ext cx="3519984" cy="2463245"/>
          </a:xfrm>
          <a:custGeom>
            <a:avLst/>
            <a:gdLst/>
            <a:ahLst/>
            <a:cxnLst/>
            <a:rect l="l" t="t" r="r" b="b"/>
            <a:pathLst>
              <a:path w="3519984" h="2463245">
                <a:moveTo>
                  <a:pt x="0" y="0"/>
                </a:moveTo>
                <a:lnTo>
                  <a:pt x="3519984" y="0"/>
                </a:lnTo>
                <a:lnTo>
                  <a:pt x="3519984" y="2463245"/>
                </a:lnTo>
                <a:lnTo>
                  <a:pt x="0" y="2463245"/>
                </a:lnTo>
                <a:lnTo>
                  <a:pt x="0" y="0"/>
                </a:lnTo>
                <a:close/>
              </a:path>
            </a:pathLst>
          </a:custGeom>
          <a:blipFill>
            <a:blip r:embed="rId4"/>
            <a:stretch>
              <a:fillRect/>
            </a:stretch>
          </a:blipFill>
        </p:spPr>
        <p:txBody>
          <a:bodyPr/>
          <a:lstStyle/>
          <a:p>
            <a:endParaRPr lang="en-US"/>
          </a:p>
        </p:txBody>
      </p:sp>
      <p:sp>
        <p:nvSpPr>
          <p:cNvPr id="6" name="Freeform 6"/>
          <p:cNvSpPr/>
          <p:nvPr/>
        </p:nvSpPr>
        <p:spPr>
          <a:xfrm>
            <a:off x="4100711" y="2995301"/>
            <a:ext cx="5128173" cy="3883146"/>
          </a:xfrm>
          <a:custGeom>
            <a:avLst/>
            <a:gdLst/>
            <a:ahLst/>
            <a:cxnLst/>
            <a:rect l="l" t="t" r="r" b="b"/>
            <a:pathLst>
              <a:path w="5923991" h="4228249">
                <a:moveTo>
                  <a:pt x="0" y="0"/>
                </a:moveTo>
                <a:lnTo>
                  <a:pt x="5923991" y="0"/>
                </a:lnTo>
                <a:lnTo>
                  <a:pt x="5923991" y="4228248"/>
                </a:lnTo>
                <a:lnTo>
                  <a:pt x="0" y="4228248"/>
                </a:lnTo>
                <a:lnTo>
                  <a:pt x="0" y="0"/>
                </a:lnTo>
                <a:close/>
              </a:path>
            </a:pathLst>
          </a:custGeom>
          <a:blipFill>
            <a:blip r:embed="rId5"/>
            <a:stretch>
              <a:fillRect/>
            </a:stretch>
          </a:blipFill>
        </p:spPr>
        <p:txBody>
          <a:bodyPr/>
          <a:lstStyle/>
          <a:p>
            <a:endParaRPr lang="en-US"/>
          </a:p>
        </p:txBody>
      </p:sp>
      <p:sp>
        <p:nvSpPr>
          <p:cNvPr id="7" name="Freeform 7"/>
          <p:cNvSpPr/>
          <p:nvPr/>
        </p:nvSpPr>
        <p:spPr>
          <a:xfrm>
            <a:off x="12038622" y="1896892"/>
            <a:ext cx="6979412" cy="4981555"/>
          </a:xfrm>
          <a:custGeom>
            <a:avLst/>
            <a:gdLst/>
            <a:ahLst/>
            <a:cxnLst/>
            <a:rect l="l" t="t" r="r" b="b"/>
            <a:pathLst>
              <a:path w="6979412" h="4981555">
                <a:moveTo>
                  <a:pt x="0" y="0"/>
                </a:moveTo>
                <a:lnTo>
                  <a:pt x="6979413" y="0"/>
                </a:lnTo>
                <a:lnTo>
                  <a:pt x="6979413" y="4981556"/>
                </a:lnTo>
                <a:lnTo>
                  <a:pt x="0" y="4981556"/>
                </a:lnTo>
                <a:lnTo>
                  <a:pt x="0" y="0"/>
                </a:lnTo>
                <a:close/>
              </a:path>
            </a:pathLst>
          </a:custGeom>
          <a:blipFill>
            <a:blip r:embed="rId6"/>
            <a:stretch>
              <a:fillRect/>
            </a:stretch>
          </a:blipFill>
        </p:spPr>
        <p:txBody>
          <a:bodyPr/>
          <a:lstStyle/>
          <a:p>
            <a:endParaRPr lang="en-US"/>
          </a:p>
        </p:txBody>
      </p:sp>
      <p:sp>
        <p:nvSpPr>
          <p:cNvPr id="8" name="TextBox 8"/>
          <p:cNvSpPr txBox="1"/>
          <p:nvPr/>
        </p:nvSpPr>
        <p:spPr>
          <a:xfrm>
            <a:off x="7356786" y="8109152"/>
            <a:ext cx="3574429" cy="495300"/>
          </a:xfrm>
          <a:prstGeom prst="rect">
            <a:avLst/>
          </a:prstGeom>
        </p:spPr>
        <p:txBody>
          <a:bodyPr lIns="0" tIns="0" rIns="0" bIns="0" rtlCol="0" anchor="t">
            <a:spAutoFit/>
          </a:bodyPr>
          <a:lstStyle/>
          <a:p>
            <a:pPr algn="ctr">
              <a:lnSpc>
                <a:spcPts val="3749"/>
              </a:lnSpc>
            </a:pPr>
            <a:r>
              <a:rPr lang="en-US" sz="2499">
                <a:solidFill>
                  <a:srgbClr val="202020"/>
                </a:solidFill>
                <a:latin typeface="Arial"/>
                <a:ea typeface="Arial"/>
                <a:cs typeface="Arial"/>
                <a:sym typeface="Arial"/>
              </a:rPr>
              <a:t>Hình 8: Thiết kế cơ khí</a:t>
            </a:r>
          </a:p>
        </p:txBody>
      </p:sp>
      <p:sp>
        <p:nvSpPr>
          <p:cNvPr id="9" name="TextBox 9"/>
          <p:cNvSpPr txBox="1"/>
          <p:nvPr/>
        </p:nvSpPr>
        <p:spPr>
          <a:xfrm>
            <a:off x="1667374" y="6969969"/>
            <a:ext cx="2574494" cy="609600"/>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Khung máy</a:t>
            </a:r>
          </a:p>
        </p:txBody>
      </p:sp>
      <p:sp>
        <p:nvSpPr>
          <p:cNvPr id="10" name="TextBox 10"/>
          <p:cNvSpPr txBox="1"/>
          <p:nvPr/>
        </p:nvSpPr>
        <p:spPr>
          <a:xfrm>
            <a:off x="9087729" y="6969969"/>
            <a:ext cx="3349401" cy="609600"/>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Trục chuyển động</a:t>
            </a:r>
          </a:p>
        </p:txBody>
      </p:sp>
      <p:sp>
        <p:nvSpPr>
          <p:cNvPr id="11" name="TextBox 11"/>
          <p:cNvSpPr txBox="1"/>
          <p:nvPr/>
        </p:nvSpPr>
        <p:spPr>
          <a:xfrm>
            <a:off x="13853628" y="6969969"/>
            <a:ext cx="3349401" cy="609600"/>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Hệ gá mẫu</a:t>
            </a:r>
          </a:p>
        </p:txBody>
      </p:sp>
      <p:sp>
        <p:nvSpPr>
          <p:cNvPr id="12" name="TextBox 12"/>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cơ khí</a:t>
            </a:r>
          </a:p>
        </p:txBody>
      </p:sp>
      <p:sp>
        <p:nvSpPr>
          <p:cNvPr id="13" name="TextBox 13"/>
          <p:cNvSpPr txBox="1"/>
          <p:nvPr/>
        </p:nvSpPr>
        <p:spPr>
          <a:xfrm>
            <a:off x="4990098" y="6969969"/>
            <a:ext cx="3349401" cy="609600"/>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doctor blade</a:t>
            </a:r>
          </a:p>
        </p:txBody>
      </p:sp>
      <p:pic>
        <p:nvPicPr>
          <p:cNvPr id="21" name="Picture 20" descr="A white rectangular object with a black background&#10;&#10;AI-generated content may be incorrect.">
            <a:extLst>
              <a:ext uri="{FF2B5EF4-FFF2-40B4-BE49-F238E27FC236}">
                <a16:creationId xmlns:a16="http://schemas.microsoft.com/office/drawing/2014/main" id="{1E2FD603-F5EE-3B08-0F5D-0837D289E9D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26351" y="2661212"/>
            <a:ext cx="8846655" cy="381440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D24DE-EEC5-9352-C3E3-9F6073A36D9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203E8655-BA7C-784E-3159-20C2B998135E}"/>
              </a:ext>
            </a:extLst>
          </p:cNvPr>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u="none" strike="noStrike">
                <a:solidFill>
                  <a:srgbClr val="3849A2"/>
                </a:solidFill>
                <a:latin typeface="Maven Pro Heavy"/>
                <a:ea typeface="Maven Pro Heavy"/>
                <a:cs typeface="Maven Pro Heavy"/>
                <a:sym typeface="Maven Pro Heavy"/>
              </a:rPr>
              <a:t>II. Thiết kế, chế tạo máy sơn phủ</a:t>
            </a:r>
          </a:p>
        </p:txBody>
      </p:sp>
      <p:sp>
        <p:nvSpPr>
          <p:cNvPr id="3" name="TextBox 3">
            <a:extLst>
              <a:ext uri="{FF2B5EF4-FFF2-40B4-BE49-F238E27FC236}">
                <a16:creationId xmlns:a16="http://schemas.microsoft.com/office/drawing/2014/main" id="{060707AC-4969-F93B-69F8-92DBC760DB6D}"/>
              </a:ext>
            </a:extLst>
          </p:cNvPr>
          <p:cNvSpPr txBox="1"/>
          <p:nvPr/>
        </p:nvSpPr>
        <p:spPr>
          <a:xfrm>
            <a:off x="849903" y="3333750"/>
            <a:ext cx="5901795" cy="4038600"/>
          </a:xfrm>
          <a:prstGeom prst="rect">
            <a:avLst/>
          </a:prstGeom>
        </p:spPr>
        <p:txBody>
          <a:bodyPr lIns="0" tIns="0" rIns="0" bIns="0" rtlCol="0" anchor="t">
            <a:spAutoFit/>
          </a:bodyPr>
          <a:lstStyle/>
          <a:p>
            <a:pPr marL="647700" lvl="1" indent="-323850" algn="just">
              <a:lnSpc>
                <a:spcPts val="4500"/>
              </a:lnSpc>
              <a:buFont typeface="Arial"/>
              <a:buChar char="•"/>
            </a:pPr>
            <a:r>
              <a:rPr lang="en-US" sz="3000" b="1" dirty="0" err="1">
                <a:solidFill>
                  <a:srgbClr val="202020"/>
                </a:solidFill>
                <a:latin typeface="Arial Bold"/>
                <a:ea typeface="Arial Bold"/>
                <a:cs typeface="Arial Bold"/>
                <a:sym typeface="Arial Bold"/>
              </a:rPr>
              <a:t>Thiết</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kế</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bộ</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chuyển</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động</a:t>
            </a:r>
            <a:r>
              <a:rPr lang="en-US" sz="3000" b="1" dirty="0">
                <a:solidFill>
                  <a:srgbClr val="202020"/>
                </a:solidFill>
                <a:latin typeface="Arial Bold"/>
                <a:ea typeface="Arial Bold"/>
                <a:cs typeface="Arial Bold"/>
                <a:sym typeface="Arial Bold"/>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Kết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khung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máy</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chuyển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động</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Bộ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phận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sơn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phủ</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Hệ</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thống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khiển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khí</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Nâng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bảo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trì</a:t>
            </a:r>
            <a:endParaRPr lang="en-US" sz="3000" dirty="0">
              <a:solidFill>
                <a:srgbClr val="202020"/>
              </a:solidFill>
              <a:latin typeface="Arial"/>
              <a:ea typeface="Arial"/>
              <a:cs typeface="Arial"/>
              <a:sym typeface="Arial"/>
            </a:endParaRPr>
          </a:p>
          <a:p>
            <a:pPr algn="just">
              <a:lnSpc>
                <a:spcPts val="4500"/>
              </a:lnSpc>
            </a:pPr>
            <a:endParaRPr lang="en-US" sz="3000" dirty="0">
              <a:solidFill>
                <a:srgbClr val="202020"/>
              </a:solidFill>
              <a:latin typeface="Arial"/>
              <a:ea typeface="Arial"/>
              <a:cs typeface="Arial"/>
              <a:sym typeface="Arial"/>
            </a:endParaRPr>
          </a:p>
        </p:txBody>
      </p:sp>
      <p:sp>
        <p:nvSpPr>
          <p:cNvPr id="5" name="TextBox 5">
            <a:extLst>
              <a:ext uri="{FF2B5EF4-FFF2-40B4-BE49-F238E27FC236}">
                <a16:creationId xmlns:a16="http://schemas.microsoft.com/office/drawing/2014/main" id="{5275E8FA-D0B2-BE2F-F45C-05AD3157481C}"/>
              </a:ext>
            </a:extLst>
          </p:cNvPr>
          <p:cNvSpPr txBox="1"/>
          <p:nvPr/>
        </p:nvSpPr>
        <p:spPr>
          <a:xfrm>
            <a:off x="7196634" y="3333750"/>
            <a:ext cx="4085020" cy="3405741"/>
          </a:xfrm>
          <a:prstGeom prst="rect">
            <a:avLst/>
          </a:prstGeom>
        </p:spPr>
        <p:txBody>
          <a:bodyPr lIns="0" tIns="0" rIns="0" bIns="0" rtlCol="0" anchor="t">
            <a:spAutoFit/>
          </a:bodyPr>
          <a:lstStyle/>
          <a:p>
            <a:pPr marL="647700" lvl="1" indent="-323850" algn="l">
              <a:lnSpc>
                <a:spcPts val="4500"/>
              </a:lnSpc>
              <a:buFont typeface="Arial"/>
              <a:buChar char="•"/>
            </a:pPr>
            <a:r>
              <a:rPr lang="en-US" sz="3000" b="1" dirty="0" err="1">
                <a:solidFill>
                  <a:srgbClr val="000000"/>
                </a:solidFill>
                <a:latin typeface="Arial Bold"/>
                <a:ea typeface="Arial Bold"/>
                <a:cs typeface="Arial Bold"/>
                <a:sym typeface="Arial Bold"/>
              </a:rPr>
              <a:t>Thiết</a:t>
            </a:r>
            <a:r>
              <a:rPr lang="en-US" sz="3000" b="1" dirty="0">
                <a:solidFill>
                  <a:srgbClr val="000000"/>
                </a:solidFill>
                <a:latin typeface="Arial Bold"/>
                <a:ea typeface="Arial Bold"/>
                <a:cs typeface="Arial Bold"/>
                <a:sym typeface="Arial Bold"/>
              </a:rPr>
              <a:t> </a:t>
            </a:r>
            <a:r>
              <a:rPr lang="en-US" sz="3000" b="1" dirty="0" err="1">
                <a:solidFill>
                  <a:srgbClr val="000000"/>
                </a:solidFill>
                <a:latin typeface="Arial Bold"/>
                <a:ea typeface="Arial Bold"/>
                <a:cs typeface="Arial Bold"/>
                <a:sym typeface="Arial Bold"/>
              </a:rPr>
              <a:t>kế</a:t>
            </a:r>
            <a:r>
              <a:rPr lang="en-US" sz="3000" b="1" dirty="0">
                <a:solidFill>
                  <a:srgbClr val="000000"/>
                </a:solidFill>
                <a:latin typeface="Arial Bold"/>
                <a:ea typeface="Arial Bold"/>
                <a:cs typeface="Arial Bold"/>
                <a:sym typeface="Arial Bold"/>
              </a:rPr>
              <a:t> vi </a:t>
            </a:r>
            <a:r>
              <a:rPr lang="en-US" sz="3000" b="1" dirty="0" err="1">
                <a:solidFill>
                  <a:srgbClr val="000000"/>
                </a:solidFill>
                <a:latin typeface="Arial Bold"/>
                <a:ea typeface="Arial Bold"/>
                <a:cs typeface="Arial Bold"/>
                <a:sym typeface="Arial Bold"/>
              </a:rPr>
              <a:t>xử</a:t>
            </a:r>
            <a:r>
              <a:rPr lang="en-US" sz="3000" b="1" dirty="0">
                <a:solidFill>
                  <a:srgbClr val="000000"/>
                </a:solidFill>
                <a:latin typeface="Arial Bold"/>
                <a:ea typeface="Arial Bold"/>
                <a:cs typeface="Arial Bold"/>
                <a:sym typeface="Arial Bold"/>
              </a:rPr>
              <a:t> </a:t>
            </a:r>
            <a:r>
              <a:rPr lang="en-US" sz="3000" b="1" dirty="0" err="1">
                <a:solidFill>
                  <a:srgbClr val="000000"/>
                </a:solidFill>
                <a:latin typeface="Arial Bold"/>
                <a:ea typeface="Arial Bold"/>
                <a:cs typeface="Arial Bold"/>
                <a:sym typeface="Arial Bold"/>
              </a:rPr>
              <a:t>lý</a:t>
            </a:r>
            <a:r>
              <a:rPr lang="en-US" sz="3000" b="1" dirty="0">
                <a:solidFill>
                  <a:srgbClr val="000000"/>
                </a:solidFill>
                <a:latin typeface="Arial Bold"/>
                <a:ea typeface="Arial Bold"/>
                <a:cs typeface="Arial Bold"/>
                <a:sym typeface="Arial Bold"/>
              </a:rPr>
              <a:t>:</a:t>
            </a:r>
          </a:p>
          <a:p>
            <a:pPr marL="1295400" lvl="2" indent="-431800" algn="l">
              <a:lnSpc>
                <a:spcPts val="4500"/>
              </a:lnSpc>
              <a:buFont typeface="Arial"/>
              <a:buChar char="⚬"/>
            </a:pPr>
            <a:r>
              <a:rPr lang="en-US" sz="3000" dirty="0">
                <a:solidFill>
                  <a:srgbClr val="000000"/>
                </a:solidFill>
                <a:latin typeface="Arial"/>
                <a:ea typeface="Arial"/>
                <a:cs typeface="Arial"/>
                <a:sym typeface="Arial"/>
              </a:rPr>
              <a:t>Vi </a:t>
            </a:r>
            <a:r>
              <a:rPr lang="en-US" sz="3000" dirty="0" err="1">
                <a:solidFill>
                  <a:srgbClr val="000000"/>
                </a:solidFill>
                <a:latin typeface="Arial"/>
                <a:ea typeface="Arial"/>
                <a:cs typeface="Arial"/>
                <a:sym typeface="Arial"/>
              </a:rPr>
              <a:t>xử</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lý</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Bộ</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nhớ</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Nguồn</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điện</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Mạch</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điều</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khiển</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a:solidFill>
                  <a:srgbClr val="000000"/>
                </a:solidFill>
                <a:latin typeface="Arial"/>
                <a:ea typeface="Arial"/>
                <a:cs typeface="Arial"/>
                <a:sym typeface="Arial"/>
              </a:rPr>
              <a:t>Giao </a:t>
            </a:r>
            <a:r>
              <a:rPr lang="en-US" sz="3000" dirty="0" err="1">
                <a:solidFill>
                  <a:srgbClr val="000000"/>
                </a:solidFill>
                <a:latin typeface="Arial"/>
                <a:ea typeface="Arial"/>
                <a:cs typeface="Arial"/>
                <a:sym typeface="Arial"/>
              </a:rPr>
              <a:t>tiếp</a:t>
            </a:r>
            <a:endParaRPr lang="en-US" sz="3000" dirty="0">
              <a:solidFill>
                <a:srgbClr val="000000"/>
              </a:solidFill>
              <a:latin typeface="Arial"/>
              <a:ea typeface="Arial"/>
              <a:cs typeface="Arial"/>
              <a:sym typeface="Arial"/>
            </a:endParaRPr>
          </a:p>
        </p:txBody>
      </p:sp>
      <p:sp>
        <p:nvSpPr>
          <p:cNvPr id="6" name="AutoShape 6">
            <a:extLst>
              <a:ext uri="{FF2B5EF4-FFF2-40B4-BE49-F238E27FC236}">
                <a16:creationId xmlns:a16="http://schemas.microsoft.com/office/drawing/2014/main" id="{4D7297C9-5C5C-BC5F-B03F-3C13CB0735AA}"/>
              </a:ext>
            </a:extLst>
          </p:cNvPr>
          <p:cNvSpPr/>
          <p:nvPr/>
        </p:nvSpPr>
        <p:spPr>
          <a:xfrm>
            <a:off x="7142907" y="3486150"/>
            <a:ext cx="0" cy="3314700"/>
          </a:xfrm>
          <a:prstGeom prst="line">
            <a:avLst/>
          </a:prstGeom>
          <a:ln w="38100" cap="flat">
            <a:solidFill>
              <a:srgbClr val="3849A2"/>
            </a:solidFill>
            <a:prstDash val="lgDash"/>
            <a:headEnd type="none" w="sm" len="sm"/>
            <a:tailEnd type="none" w="sm" len="sm"/>
          </a:ln>
        </p:spPr>
        <p:txBody>
          <a:bodyPr/>
          <a:lstStyle/>
          <a:p>
            <a:endParaRPr lang="en-US"/>
          </a:p>
        </p:txBody>
      </p:sp>
    </p:spTree>
    <p:extLst>
      <p:ext uri="{BB962C8B-B14F-4D97-AF65-F5344CB8AC3E}">
        <p14:creationId xmlns:p14="http://schemas.microsoft.com/office/powerpoint/2010/main" val="4263387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305800" y="9436844"/>
            <a:ext cx="8335642" cy="495300"/>
          </a:xfrm>
          <a:prstGeom prst="rect">
            <a:avLst/>
          </a:prstGeom>
        </p:spPr>
        <p:txBody>
          <a:bodyPr lIns="0" tIns="0" rIns="0" bIns="0" rtlCol="0" anchor="t">
            <a:spAutoFit/>
          </a:bodyPr>
          <a:lstStyle/>
          <a:p>
            <a:pPr algn="ctr">
              <a:lnSpc>
                <a:spcPts val="3749"/>
              </a:lnSpc>
            </a:pPr>
            <a:r>
              <a:rPr lang="en-US" sz="2499" dirty="0" err="1">
                <a:solidFill>
                  <a:srgbClr val="202020"/>
                </a:solidFill>
                <a:latin typeface="Arial"/>
                <a:ea typeface="Arial"/>
                <a:cs typeface="Arial"/>
                <a:sym typeface="Arial"/>
              </a:rPr>
              <a:t>Hình</a:t>
            </a:r>
            <a:r>
              <a:rPr lang="en-US" sz="2499" dirty="0">
                <a:solidFill>
                  <a:srgbClr val="202020"/>
                </a:solidFill>
                <a:latin typeface="Arial"/>
                <a:ea typeface="Arial"/>
                <a:cs typeface="Arial"/>
                <a:sym typeface="Arial"/>
              </a:rPr>
              <a:t> 10: Linh </a:t>
            </a:r>
            <a:r>
              <a:rPr lang="en-US" sz="2499" dirty="0" err="1">
                <a:solidFill>
                  <a:srgbClr val="202020"/>
                </a:solidFill>
                <a:latin typeface="Arial"/>
                <a:ea typeface="Arial"/>
                <a:cs typeface="Arial"/>
                <a:sym typeface="Arial"/>
              </a:rPr>
              <a:t>kiện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trong</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điều</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khiển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thiết</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bị</a:t>
            </a:r>
            <a:r>
              <a:rPr lang="en-US" sz="2499" dirty="0">
                <a:solidFill>
                  <a:srgbClr val="202020"/>
                </a:solidFill>
                <a:latin typeface="Arial"/>
                <a:ea typeface="Arial"/>
                <a:cs typeface="Arial"/>
                <a:sym typeface="Arial"/>
              </a:rPr>
              <a:t> </a:t>
            </a:r>
          </a:p>
        </p:txBody>
      </p:sp>
      <p:sp>
        <p:nvSpPr>
          <p:cNvPr id="6" name="TextBox 6"/>
          <p:cNvSpPr txBox="1"/>
          <p:nvPr/>
        </p:nvSpPr>
        <p:spPr>
          <a:xfrm>
            <a:off x="1325335" y="3048000"/>
            <a:ext cx="5761266" cy="3982822"/>
          </a:xfrm>
          <a:prstGeom prst="rect">
            <a:avLst/>
          </a:prstGeom>
        </p:spPr>
        <p:txBody>
          <a:bodyPr wrap="square" lIns="0" tIns="0" rIns="0" bIns="0" rtlCol="0" anchor="t">
            <a:spAutoFit/>
          </a:bodyPr>
          <a:lstStyle/>
          <a:p>
            <a:pPr algn="just">
              <a:lnSpc>
                <a:spcPts val="4500"/>
              </a:lnSpc>
              <a:spcBef>
                <a:spcPct val="0"/>
              </a:spcBef>
            </a:pPr>
            <a:r>
              <a:rPr lang="en-US" sz="3000" dirty="0" err="1">
                <a:solidFill>
                  <a:srgbClr val="000000"/>
                </a:solidFill>
                <a:latin typeface="Arial"/>
                <a:ea typeface="Arial"/>
                <a:cs typeface="Arial"/>
                <a:sym typeface="Arial"/>
              </a:rPr>
              <a:t>Sử</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dụng</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các</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linh</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kiện</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phù</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hợp</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có</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thể</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tùy</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chỉnh</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để</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đáp</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ứng</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các</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yêu</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cầu</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chế</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tạo</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khác</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nhau</a:t>
            </a:r>
            <a:r>
              <a:rPr lang="en-US" sz="3000" dirty="0">
                <a:solidFill>
                  <a:srgbClr val="000000"/>
                </a:solidFill>
                <a:latin typeface="Arial"/>
                <a:ea typeface="Arial"/>
                <a:cs typeface="Arial"/>
                <a:sym typeface="Arial"/>
              </a:rPr>
              <a:t>.</a:t>
            </a:r>
          </a:p>
          <a:p>
            <a:pPr algn="just">
              <a:lnSpc>
                <a:spcPts val="4500"/>
              </a:lnSpc>
              <a:spcBef>
                <a:spcPct val="0"/>
              </a:spcBef>
            </a:pPr>
            <a:r>
              <a:rPr lang="en-US" sz="3000" dirty="0" err="1">
                <a:solidFill>
                  <a:srgbClr val="000000"/>
                </a:solidFill>
                <a:latin typeface="Arial"/>
                <a:ea typeface="Arial"/>
                <a:cs typeface="Arial"/>
                <a:sym typeface="Arial"/>
              </a:rPr>
              <a:t>Đảm</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bảo</a:t>
            </a:r>
            <a:r>
              <a:rPr lang="en-US" sz="3000" dirty="0">
                <a:solidFill>
                  <a:srgbClr val="000000"/>
                </a:solidFill>
                <a:latin typeface="Arial"/>
                <a:ea typeface="Arial"/>
                <a:cs typeface="Arial"/>
                <a:sym typeface="Arial"/>
              </a:rPr>
              <a:t> chi </a:t>
            </a:r>
            <a:r>
              <a:rPr lang="en-US" sz="3000" dirty="0" err="1">
                <a:solidFill>
                  <a:srgbClr val="000000"/>
                </a:solidFill>
                <a:latin typeface="Arial"/>
                <a:ea typeface="Arial"/>
                <a:cs typeface="Arial"/>
                <a:sym typeface="Arial"/>
              </a:rPr>
              <a:t>phí</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chế</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tạo</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phù</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hợp</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để</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phổ</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biến</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trong</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các</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phòng</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thí</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nghiệm</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cho</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mục</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đích</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nghiên</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cứu</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giảng</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dạy</a:t>
            </a:r>
            <a:r>
              <a:rPr lang="en-US" sz="3000" dirty="0">
                <a:solidFill>
                  <a:srgbClr val="000000"/>
                </a:solidFill>
                <a:latin typeface="Arial"/>
                <a:ea typeface="Arial"/>
                <a:cs typeface="Arial"/>
                <a:sym typeface="Arial"/>
              </a:rPr>
              <a:t>.</a:t>
            </a:r>
          </a:p>
        </p:txBody>
      </p:sp>
      <p:sp>
        <p:nvSpPr>
          <p:cNvPr id="7" name="TextBox 7"/>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cứng</a:t>
            </a:r>
          </a:p>
        </p:txBody>
      </p:sp>
      <p:pic>
        <p:nvPicPr>
          <p:cNvPr id="1028" name="Picture 4">
            <a:extLst>
              <a:ext uri="{FF2B5EF4-FFF2-40B4-BE49-F238E27FC236}">
                <a16:creationId xmlns:a16="http://schemas.microsoft.com/office/drawing/2014/main" id="{782B659B-2B70-A16B-26A6-755126C3B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4061" y="187639"/>
            <a:ext cx="11279120" cy="97035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2306569" y="495300"/>
            <a:ext cx="12959509" cy="9266049"/>
          </a:xfrm>
          <a:custGeom>
            <a:avLst/>
            <a:gdLst/>
            <a:ahLst/>
            <a:cxnLst/>
            <a:rect l="l" t="t" r="r" b="b"/>
            <a:pathLst>
              <a:path w="10233581" h="7317010">
                <a:moveTo>
                  <a:pt x="0" y="0"/>
                </a:moveTo>
                <a:lnTo>
                  <a:pt x="10233581" y="0"/>
                </a:lnTo>
                <a:lnTo>
                  <a:pt x="10233581" y="7317011"/>
                </a:lnTo>
                <a:lnTo>
                  <a:pt x="0" y="7317011"/>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4344130" y="9761349"/>
            <a:ext cx="9599739" cy="495300"/>
          </a:xfrm>
          <a:prstGeom prst="rect">
            <a:avLst/>
          </a:prstGeom>
        </p:spPr>
        <p:txBody>
          <a:bodyPr lIns="0" tIns="0" rIns="0" bIns="0" rtlCol="0" anchor="t">
            <a:spAutoFit/>
          </a:bodyPr>
          <a:lstStyle/>
          <a:p>
            <a:pPr algn="ctr">
              <a:lnSpc>
                <a:spcPts val="3749"/>
              </a:lnSpc>
            </a:pPr>
            <a:r>
              <a:rPr lang="en-US" sz="2499" dirty="0" err="1">
                <a:solidFill>
                  <a:srgbClr val="202020"/>
                </a:solidFill>
                <a:latin typeface="Arial"/>
                <a:ea typeface="Arial"/>
                <a:cs typeface="Arial"/>
                <a:sym typeface="Arial"/>
              </a:rPr>
              <a:t>Hình</a:t>
            </a:r>
            <a:r>
              <a:rPr lang="en-US" sz="2499" dirty="0">
                <a:solidFill>
                  <a:srgbClr val="202020"/>
                </a:solidFill>
                <a:latin typeface="Arial"/>
                <a:ea typeface="Arial"/>
                <a:cs typeface="Arial"/>
                <a:sym typeface="Arial"/>
              </a:rPr>
              <a:t> 11: </a:t>
            </a:r>
            <a:r>
              <a:rPr lang="en-US" sz="2499" dirty="0" err="1">
                <a:solidFill>
                  <a:srgbClr val="202020"/>
                </a:solidFill>
                <a:latin typeface="Arial"/>
                <a:ea typeface="Arial"/>
                <a:cs typeface="Arial"/>
                <a:sym typeface="Arial"/>
              </a:rPr>
              <a:t>Sơ</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đồ</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nguyên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lý</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khối</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nguồn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của</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thiết</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bị</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sơn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phủ</a:t>
            </a:r>
            <a:endParaRPr lang="en-US" sz="2499" dirty="0">
              <a:solidFill>
                <a:srgbClr val="202020"/>
              </a:solidFill>
              <a:latin typeface="Arial"/>
              <a:ea typeface="Arial"/>
              <a:cs typeface="Arial"/>
              <a:sym typeface="Arial"/>
            </a:endParaRPr>
          </a:p>
        </p:txBody>
      </p:sp>
      <p:sp>
        <p:nvSpPr>
          <p:cNvPr id="6" name="TextBox 6"/>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cứng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3D4B8-F8C4-A9F3-8982-6008228F536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2DC036C8-B46A-5FF8-BA55-BB817CBB3E24}"/>
              </a:ext>
            </a:extLst>
          </p:cNvPr>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u="none" strike="noStrike">
                <a:solidFill>
                  <a:srgbClr val="3849A2"/>
                </a:solidFill>
                <a:latin typeface="Maven Pro Heavy"/>
                <a:ea typeface="Maven Pro Heavy"/>
                <a:cs typeface="Maven Pro Heavy"/>
                <a:sym typeface="Maven Pro Heavy"/>
              </a:rPr>
              <a:t>II. Thiết kế, chế tạo máy sơn phủ</a:t>
            </a:r>
          </a:p>
        </p:txBody>
      </p:sp>
      <p:sp>
        <p:nvSpPr>
          <p:cNvPr id="3" name="TextBox 3">
            <a:extLst>
              <a:ext uri="{FF2B5EF4-FFF2-40B4-BE49-F238E27FC236}">
                <a16:creationId xmlns:a16="http://schemas.microsoft.com/office/drawing/2014/main" id="{25DDE6BB-1B5D-52E5-3AB7-930206481F67}"/>
              </a:ext>
            </a:extLst>
          </p:cNvPr>
          <p:cNvSpPr txBox="1"/>
          <p:nvPr/>
        </p:nvSpPr>
        <p:spPr>
          <a:xfrm>
            <a:off x="849903" y="3333750"/>
            <a:ext cx="5901795" cy="4038600"/>
          </a:xfrm>
          <a:prstGeom prst="rect">
            <a:avLst/>
          </a:prstGeom>
        </p:spPr>
        <p:txBody>
          <a:bodyPr lIns="0" tIns="0" rIns="0" bIns="0" rtlCol="0" anchor="t">
            <a:spAutoFit/>
          </a:bodyPr>
          <a:lstStyle/>
          <a:p>
            <a:pPr marL="647700" lvl="1" indent="-323850" algn="just">
              <a:lnSpc>
                <a:spcPts val="4500"/>
              </a:lnSpc>
              <a:buFont typeface="Arial"/>
              <a:buChar char="•"/>
            </a:pPr>
            <a:r>
              <a:rPr lang="en-US" sz="3000" b="1" dirty="0" err="1">
                <a:solidFill>
                  <a:srgbClr val="202020"/>
                </a:solidFill>
                <a:latin typeface="Arial Bold"/>
                <a:ea typeface="Arial Bold"/>
                <a:cs typeface="Arial Bold"/>
                <a:sym typeface="Arial Bold"/>
              </a:rPr>
              <a:t>Thiết</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kế</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bộ</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chuyển</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động</a:t>
            </a:r>
            <a:r>
              <a:rPr lang="en-US" sz="3000" b="1" dirty="0">
                <a:solidFill>
                  <a:srgbClr val="202020"/>
                </a:solidFill>
                <a:latin typeface="Arial Bold"/>
                <a:ea typeface="Arial Bold"/>
                <a:cs typeface="Arial Bold"/>
                <a:sym typeface="Arial Bold"/>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Kết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khung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máy</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chuyển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động</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Bộ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phận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sơn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phủ</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Hệ</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thống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khiển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khí</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Nâng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bảo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trì</a:t>
            </a:r>
            <a:endParaRPr lang="en-US" sz="3000" dirty="0">
              <a:solidFill>
                <a:srgbClr val="202020"/>
              </a:solidFill>
              <a:latin typeface="Arial"/>
              <a:ea typeface="Arial"/>
              <a:cs typeface="Arial"/>
              <a:sym typeface="Arial"/>
            </a:endParaRPr>
          </a:p>
          <a:p>
            <a:pPr algn="just">
              <a:lnSpc>
                <a:spcPts val="4500"/>
              </a:lnSpc>
            </a:pPr>
            <a:endParaRPr lang="en-US" sz="3000" dirty="0">
              <a:solidFill>
                <a:srgbClr val="202020"/>
              </a:solidFill>
              <a:latin typeface="Arial"/>
              <a:ea typeface="Arial"/>
              <a:cs typeface="Arial"/>
              <a:sym typeface="Arial"/>
            </a:endParaRPr>
          </a:p>
        </p:txBody>
      </p:sp>
      <p:sp>
        <p:nvSpPr>
          <p:cNvPr id="4" name="TextBox 4">
            <a:extLst>
              <a:ext uri="{FF2B5EF4-FFF2-40B4-BE49-F238E27FC236}">
                <a16:creationId xmlns:a16="http://schemas.microsoft.com/office/drawing/2014/main" id="{E9268722-2B04-33CA-1629-D34AE7B011A5}"/>
              </a:ext>
            </a:extLst>
          </p:cNvPr>
          <p:cNvSpPr txBox="1"/>
          <p:nvPr/>
        </p:nvSpPr>
        <p:spPr>
          <a:xfrm>
            <a:off x="11726591" y="3333750"/>
            <a:ext cx="5442936" cy="2895600"/>
          </a:xfrm>
          <a:prstGeom prst="rect">
            <a:avLst/>
          </a:prstGeom>
        </p:spPr>
        <p:txBody>
          <a:bodyPr lIns="0" tIns="0" rIns="0" bIns="0" rtlCol="0" anchor="t">
            <a:spAutoFit/>
          </a:bodyPr>
          <a:lstStyle/>
          <a:p>
            <a:pPr marL="647700" lvl="1" indent="-323850" algn="just">
              <a:lnSpc>
                <a:spcPts val="4500"/>
              </a:lnSpc>
              <a:buFont typeface="Arial"/>
              <a:buChar char="•"/>
            </a:pPr>
            <a:r>
              <a:rPr lang="en-US" sz="3000" b="1" dirty="0" err="1">
                <a:solidFill>
                  <a:srgbClr val="202020"/>
                </a:solidFill>
                <a:latin typeface="Arial Bold"/>
                <a:ea typeface="Arial Bold"/>
                <a:cs typeface="Arial Bold"/>
                <a:sym typeface="Arial Bold"/>
              </a:rPr>
              <a:t>Phần</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mềm</a:t>
            </a:r>
            <a:r>
              <a:rPr lang="en-US" sz="3000" b="1" dirty="0">
                <a:solidFill>
                  <a:srgbClr val="202020"/>
                </a:solidFill>
                <a:latin typeface="Arial Bold"/>
                <a:ea typeface="Arial Bold"/>
                <a:cs typeface="Arial Bold"/>
                <a:sym typeface="Arial Bold"/>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Chương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trình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khiển</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a:solidFill>
                  <a:srgbClr val="202020"/>
                </a:solidFill>
                <a:latin typeface="Arial"/>
                <a:ea typeface="Arial"/>
                <a:cs typeface="Arial"/>
                <a:sym typeface="Arial"/>
              </a:rPr>
              <a:t>Giao </a:t>
            </a:r>
            <a:r>
              <a:rPr lang="en-US" sz="3000" dirty="0" err="1">
                <a:solidFill>
                  <a:srgbClr val="202020"/>
                </a:solidFill>
                <a:latin typeface="Arial"/>
                <a:ea typeface="Arial"/>
                <a:cs typeface="Arial"/>
                <a:sym typeface="Arial"/>
              </a:rPr>
              <a:t>diện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người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dùng</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a:solidFill>
                  <a:srgbClr val="202020"/>
                </a:solidFill>
                <a:latin typeface="Arial"/>
                <a:ea typeface="Arial"/>
                <a:cs typeface="Arial"/>
                <a:sym typeface="Arial"/>
              </a:rPr>
              <a:t>Bảo </a:t>
            </a:r>
            <a:r>
              <a:rPr lang="en-US" sz="3000" dirty="0" err="1">
                <a:solidFill>
                  <a:srgbClr val="202020"/>
                </a:solidFill>
                <a:latin typeface="Arial"/>
                <a:ea typeface="Arial"/>
                <a:cs typeface="Arial"/>
                <a:sym typeface="Arial"/>
              </a:rPr>
              <a:t>mật</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Cập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nhật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phần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mềm</a:t>
            </a:r>
            <a:endParaRPr lang="en-US" sz="3000" dirty="0">
              <a:solidFill>
                <a:srgbClr val="202020"/>
              </a:solidFill>
              <a:latin typeface="Arial"/>
              <a:ea typeface="Arial"/>
              <a:cs typeface="Arial"/>
              <a:sym typeface="Arial"/>
            </a:endParaRPr>
          </a:p>
        </p:txBody>
      </p:sp>
      <p:sp>
        <p:nvSpPr>
          <p:cNvPr id="5" name="TextBox 5">
            <a:extLst>
              <a:ext uri="{FF2B5EF4-FFF2-40B4-BE49-F238E27FC236}">
                <a16:creationId xmlns:a16="http://schemas.microsoft.com/office/drawing/2014/main" id="{AAF9F4C2-9B2B-D7F2-986A-787E3FCF38BD}"/>
              </a:ext>
            </a:extLst>
          </p:cNvPr>
          <p:cNvSpPr txBox="1"/>
          <p:nvPr/>
        </p:nvSpPr>
        <p:spPr>
          <a:xfrm>
            <a:off x="7196634" y="3333750"/>
            <a:ext cx="4085020" cy="3467100"/>
          </a:xfrm>
          <a:prstGeom prst="rect">
            <a:avLst/>
          </a:prstGeom>
        </p:spPr>
        <p:txBody>
          <a:bodyPr lIns="0" tIns="0" rIns="0" bIns="0" rtlCol="0" anchor="t">
            <a:spAutoFit/>
          </a:bodyPr>
          <a:lstStyle/>
          <a:p>
            <a:pPr marL="647700" lvl="1" indent="-323850" algn="l">
              <a:lnSpc>
                <a:spcPts val="4500"/>
              </a:lnSpc>
              <a:buFont typeface="Arial"/>
              <a:buChar char="•"/>
            </a:pPr>
            <a:r>
              <a:rPr lang="en-US" sz="3000" b="1" dirty="0" err="1">
                <a:solidFill>
                  <a:srgbClr val="000000"/>
                </a:solidFill>
                <a:latin typeface="Arial Bold"/>
                <a:ea typeface="Arial Bold"/>
                <a:cs typeface="Arial Bold"/>
                <a:sym typeface="Arial Bold"/>
              </a:rPr>
              <a:t>Thiết</a:t>
            </a:r>
            <a:r>
              <a:rPr lang="en-US" sz="3000" b="1" dirty="0">
                <a:solidFill>
                  <a:srgbClr val="000000"/>
                </a:solidFill>
                <a:latin typeface="Arial Bold"/>
                <a:ea typeface="Arial Bold"/>
                <a:cs typeface="Arial Bold"/>
                <a:sym typeface="Arial Bold"/>
              </a:rPr>
              <a:t> </a:t>
            </a:r>
            <a:r>
              <a:rPr lang="en-US" sz="3000" b="1" dirty="0" err="1">
                <a:solidFill>
                  <a:srgbClr val="000000"/>
                </a:solidFill>
                <a:latin typeface="Arial Bold"/>
                <a:ea typeface="Arial Bold"/>
                <a:cs typeface="Arial Bold"/>
                <a:sym typeface="Arial Bold"/>
              </a:rPr>
              <a:t>kế</a:t>
            </a:r>
            <a:r>
              <a:rPr lang="en-US" sz="3000" b="1" dirty="0">
                <a:solidFill>
                  <a:srgbClr val="000000"/>
                </a:solidFill>
                <a:latin typeface="Arial Bold"/>
                <a:ea typeface="Arial Bold"/>
                <a:cs typeface="Arial Bold"/>
                <a:sym typeface="Arial Bold"/>
              </a:rPr>
              <a:t> vi </a:t>
            </a:r>
            <a:r>
              <a:rPr lang="en-US" sz="3000" b="1" dirty="0" err="1">
                <a:solidFill>
                  <a:srgbClr val="000000"/>
                </a:solidFill>
                <a:latin typeface="Arial Bold"/>
                <a:ea typeface="Arial Bold"/>
                <a:cs typeface="Arial Bold"/>
                <a:sym typeface="Arial Bold"/>
              </a:rPr>
              <a:t>xử</a:t>
            </a:r>
            <a:r>
              <a:rPr lang="en-US" sz="3000" b="1" dirty="0">
                <a:solidFill>
                  <a:srgbClr val="000000"/>
                </a:solidFill>
                <a:latin typeface="Arial Bold"/>
                <a:ea typeface="Arial Bold"/>
                <a:cs typeface="Arial Bold"/>
                <a:sym typeface="Arial Bold"/>
              </a:rPr>
              <a:t> </a:t>
            </a:r>
            <a:r>
              <a:rPr lang="en-US" sz="3000" b="1" dirty="0" err="1">
                <a:solidFill>
                  <a:srgbClr val="000000"/>
                </a:solidFill>
                <a:latin typeface="Arial Bold"/>
                <a:ea typeface="Arial Bold"/>
                <a:cs typeface="Arial Bold"/>
                <a:sym typeface="Arial Bold"/>
              </a:rPr>
              <a:t>lý</a:t>
            </a:r>
            <a:r>
              <a:rPr lang="en-US" sz="3000" b="1" dirty="0">
                <a:solidFill>
                  <a:srgbClr val="000000"/>
                </a:solidFill>
                <a:latin typeface="Arial Bold"/>
                <a:ea typeface="Arial Bold"/>
                <a:cs typeface="Arial Bold"/>
                <a:sym typeface="Arial Bold"/>
              </a:rPr>
              <a:t>:</a:t>
            </a:r>
          </a:p>
          <a:p>
            <a:pPr marL="1295400" lvl="2" indent="-431800" algn="l">
              <a:lnSpc>
                <a:spcPts val="4500"/>
              </a:lnSpc>
              <a:buFont typeface="Arial"/>
              <a:buChar char="⚬"/>
            </a:pPr>
            <a:r>
              <a:rPr lang="en-US" sz="3000" dirty="0">
                <a:solidFill>
                  <a:srgbClr val="000000"/>
                </a:solidFill>
                <a:latin typeface="Arial"/>
                <a:ea typeface="Arial"/>
                <a:cs typeface="Arial"/>
                <a:sym typeface="Arial"/>
              </a:rPr>
              <a:t>Vi </a:t>
            </a:r>
            <a:r>
              <a:rPr lang="en-US" sz="3000" dirty="0" err="1">
                <a:solidFill>
                  <a:srgbClr val="000000"/>
                </a:solidFill>
                <a:latin typeface="Arial"/>
                <a:ea typeface="Arial"/>
                <a:cs typeface="Arial"/>
                <a:sym typeface="Arial"/>
              </a:rPr>
              <a:t>xử</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lý</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Bộ</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nhớ</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Nguồn</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điện</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Mạch</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điều</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khiển</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a:solidFill>
                  <a:srgbClr val="000000"/>
                </a:solidFill>
                <a:latin typeface="Arial"/>
                <a:ea typeface="Arial"/>
                <a:cs typeface="Arial"/>
                <a:sym typeface="Arial"/>
              </a:rPr>
              <a:t>Giao </a:t>
            </a:r>
            <a:r>
              <a:rPr lang="en-US" sz="3000" dirty="0" err="1">
                <a:solidFill>
                  <a:srgbClr val="000000"/>
                </a:solidFill>
                <a:latin typeface="Arial"/>
                <a:ea typeface="Arial"/>
                <a:cs typeface="Arial"/>
                <a:sym typeface="Arial"/>
              </a:rPr>
              <a:t>tiếp</a:t>
            </a:r>
            <a:endParaRPr lang="en-US" sz="3000" dirty="0">
              <a:solidFill>
                <a:srgbClr val="000000"/>
              </a:solidFill>
              <a:latin typeface="Arial"/>
              <a:ea typeface="Arial"/>
              <a:cs typeface="Arial"/>
              <a:sym typeface="Arial"/>
            </a:endParaRPr>
          </a:p>
        </p:txBody>
      </p:sp>
      <p:sp>
        <p:nvSpPr>
          <p:cNvPr id="6" name="AutoShape 6">
            <a:extLst>
              <a:ext uri="{FF2B5EF4-FFF2-40B4-BE49-F238E27FC236}">
                <a16:creationId xmlns:a16="http://schemas.microsoft.com/office/drawing/2014/main" id="{AB6A37CE-220C-AA5E-CFE4-494165420B7C}"/>
              </a:ext>
            </a:extLst>
          </p:cNvPr>
          <p:cNvSpPr/>
          <p:nvPr/>
        </p:nvSpPr>
        <p:spPr>
          <a:xfrm>
            <a:off x="7142907" y="3486150"/>
            <a:ext cx="0" cy="3314700"/>
          </a:xfrm>
          <a:prstGeom prst="line">
            <a:avLst/>
          </a:prstGeom>
          <a:ln w="38100" cap="flat">
            <a:solidFill>
              <a:srgbClr val="3849A2"/>
            </a:solidFill>
            <a:prstDash val="lgDash"/>
            <a:headEnd type="none" w="sm" len="sm"/>
            <a:tailEnd type="none" w="sm" len="sm"/>
          </a:ln>
        </p:spPr>
        <p:txBody>
          <a:bodyPr/>
          <a:lstStyle/>
          <a:p>
            <a:endParaRPr lang="en-US"/>
          </a:p>
        </p:txBody>
      </p:sp>
      <p:sp>
        <p:nvSpPr>
          <p:cNvPr id="7" name="AutoShape 7">
            <a:extLst>
              <a:ext uri="{FF2B5EF4-FFF2-40B4-BE49-F238E27FC236}">
                <a16:creationId xmlns:a16="http://schemas.microsoft.com/office/drawing/2014/main" id="{5A0FA8CC-A76D-1E5D-AB82-5A032AE139E2}"/>
              </a:ext>
            </a:extLst>
          </p:cNvPr>
          <p:cNvSpPr/>
          <p:nvPr/>
        </p:nvSpPr>
        <p:spPr>
          <a:xfrm>
            <a:off x="11745641" y="3486150"/>
            <a:ext cx="0" cy="3314700"/>
          </a:xfrm>
          <a:prstGeom prst="line">
            <a:avLst/>
          </a:prstGeom>
          <a:ln w="38100" cap="flat">
            <a:solidFill>
              <a:srgbClr val="3849A2"/>
            </a:solidFill>
            <a:prstDash val="lgDash"/>
            <a:headEnd type="none" w="sm" len="sm"/>
            <a:tailEnd type="none" w="sm" len="sm"/>
          </a:ln>
        </p:spPr>
        <p:txBody>
          <a:bodyPr/>
          <a:lstStyle/>
          <a:p>
            <a:endParaRPr lang="en-US"/>
          </a:p>
        </p:txBody>
      </p:sp>
    </p:spTree>
    <p:extLst>
      <p:ext uri="{BB962C8B-B14F-4D97-AF65-F5344CB8AC3E}">
        <p14:creationId xmlns:p14="http://schemas.microsoft.com/office/powerpoint/2010/main" val="4287246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diagram">
            <a:extLst>
              <a:ext uri="{FF2B5EF4-FFF2-40B4-BE49-F238E27FC236}">
                <a16:creationId xmlns:a16="http://schemas.microsoft.com/office/drawing/2014/main" id="{D4A57EC2-A4FC-ACCC-5A9C-1F23BB7CB5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462" y="1257300"/>
            <a:ext cx="19720924" cy="8382000"/>
          </a:xfrm>
          <a:prstGeom prst="rect">
            <a:avLst/>
          </a:prstGeom>
        </p:spPr>
      </p:pic>
      <p:sp>
        <p:nvSpPr>
          <p:cNvPr id="5" name="TextBox 5"/>
          <p:cNvSpPr txBox="1"/>
          <p:nvPr/>
        </p:nvSpPr>
        <p:spPr>
          <a:xfrm>
            <a:off x="4705100" y="9029700"/>
            <a:ext cx="8877799" cy="495300"/>
          </a:xfrm>
          <a:prstGeom prst="rect">
            <a:avLst/>
          </a:prstGeom>
        </p:spPr>
        <p:txBody>
          <a:bodyPr lIns="0" tIns="0" rIns="0" bIns="0" rtlCol="0" anchor="t">
            <a:spAutoFit/>
          </a:bodyPr>
          <a:lstStyle/>
          <a:p>
            <a:pPr algn="ctr">
              <a:lnSpc>
                <a:spcPts val="3749"/>
              </a:lnSpc>
            </a:pPr>
            <a:r>
              <a:rPr lang="en-US" sz="2499" dirty="0" err="1">
                <a:solidFill>
                  <a:srgbClr val="202020"/>
                </a:solidFill>
                <a:latin typeface="Arial"/>
                <a:ea typeface="Arial"/>
                <a:cs typeface="Arial"/>
                <a:sym typeface="Arial"/>
              </a:rPr>
              <a:t>Hình</a:t>
            </a:r>
            <a:r>
              <a:rPr lang="en-US" sz="2499" dirty="0">
                <a:solidFill>
                  <a:srgbClr val="202020"/>
                </a:solidFill>
                <a:latin typeface="Arial"/>
                <a:ea typeface="Arial"/>
                <a:cs typeface="Arial"/>
                <a:sym typeface="Arial"/>
              </a:rPr>
              <a:t> 14: </a:t>
            </a:r>
            <a:r>
              <a:rPr lang="en-US" sz="2499" dirty="0" err="1">
                <a:solidFill>
                  <a:srgbClr val="202020"/>
                </a:solidFill>
                <a:latin typeface="Arial"/>
                <a:ea typeface="Arial"/>
                <a:cs typeface="Arial"/>
                <a:sym typeface="Arial"/>
              </a:rPr>
              <a:t>Sơ</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đồ</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giải</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thuật</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của</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máy</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bladecoating</a:t>
            </a:r>
            <a:endParaRPr lang="en-US" sz="2499" dirty="0">
              <a:solidFill>
                <a:srgbClr val="202020"/>
              </a:solidFill>
              <a:latin typeface="Arial"/>
              <a:ea typeface="Arial"/>
              <a:cs typeface="Arial"/>
              <a:sym typeface="Arial"/>
            </a:endParaRPr>
          </a:p>
        </p:txBody>
      </p:sp>
      <p:sp>
        <p:nvSpPr>
          <p:cNvPr id="6" name="TextBox 6"/>
          <p:cNvSpPr txBox="1"/>
          <p:nvPr/>
        </p:nvSpPr>
        <p:spPr>
          <a:xfrm>
            <a:off x="63273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mềm</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3411522" y="1485900"/>
            <a:ext cx="11464955" cy="7810500"/>
          </a:xfrm>
          <a:custGeom>
            <a:avLst/>
            <a:gdLst/>
            <a:ahLst/>
            <a:cxnLst/>
            <a:rect l="l" t="t" r="r" b="b"/>
            <a:pathLst>
              <a:path w="8590179" h="5852059">
                <a:moveTo>
                  <a:pt x="0" y="0"/>
                </a:moveTo>
                <a:lnTo>
                  <a:pt x="8590178" y="0"/>
                </a:lnTo>
                <a:lnTo>
                  <a:pt x="8590178" y="5852059"/>
                </a:lnTo>
                <a:lnTo>
                  <a:pt x="0" y="5852059"/>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4705099" y="9296400"/>
            <a:ext cx="8877799" cy="495300"/>
          </a:xfrm>
          <a:prstGeom prst="rect">
            <a:avLst/>
          </a:prstGeom>
        </p:spPr>
        <p:txBody>
          <a:bodyPr lIns="0" tIns="0" rIns="0" bIns="0" rtlCol="0" anchor="t">
            <a:spAutoFit/>
          </a:bodyPr>
          <a:lstStyle/>
          <a:p>
            <a:pPr algn="ctr">
              <a:lnSpc>
                <a:spcPts val="3749"/>
              </a:lnSpc>
            </a:pPr>
            <a:r>
              <a:rPr lang="en-US" sz="2499" dirty="0" err="1">
                <a:solidFill>
                  <a:srgbClr val="202020"/>
                </a:solidFill>
                <a:latin typeface="Arial"/>
                <a:ea typeface="Arial"/>
                <a:cs typeface="Arial"/>
                <a:sym typeface="Arial"/>
              </a:rPr>
              <a:t>Hình</a:t>
            </a:r>
            <a:r>
              <a:rPr lang="en-US" sz="2499" dirty="0">
                <a:solidFill>
                  <a:srgbClr val="202020"/>
                </a:solidFill>
                <a:latin typeface="Arial"/>
                <a:ea typeface="Arial"/>
                <a:cs typeface="Arial"/>
                <a:sym typeface="Arial"/>
              </a:rPr>
              <a:t> 15: Giao </a:t>
            </a:r>
            <a:r>
              <a:rPr lang="en-US" sz="2499" dirty="0" err="1">
                <a:solidFill>
                  <a:srgbClr val="202020"/>
                </a:solidFill>
                <a:latin typeface="Arial"/>
                <a:ea typeface="Arial"/>
                <a:cs typeface="Arial"/>
                <a:sym typeface="Arial"/>
              </a:rPr>
              <a:t>diện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ứng</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dụng</a:t>
            </a:r>
            <a:r>
              <a:rPr lang="en-US" sz="2499" dirty="0">
                <a:solidFill>
                  <a:srgbClr val="202020"/>
                </a:solidFill>
                <a:latin typeface="Arial"/>
                <a:ea typeface="Arial"/>
                <a:cs typeface="Arial"/>
                <a:sym typeface="Arial"/>
              </a:rPr>
              <a:t> blade-coating </a:t>
            </a:r>
            <a:r>
              <a:rPr lang="en-US" sz="2499" dirty="0" err="1">
                <a:solidFill>
                  <a:srgbClr val="202020"/>
                </a:solidFill>
                <a:latin typeface="Arial"/>
                <a:ea typeface="Arial"/>
                <a:cs typeface="Arial"/>
                <a:sym typeface="Arial"/>
              </a:rPr>
              <a:t>trên</a:t>
            </a:r>
            <a:r>
              <a:rPr lang="en-US" sz="2499" dirty="0">
                <a:solidFill>
                  <a:srgbClr val="202020"/>
                </a:solidFill>
                <a:latin typeface="Arial"/>
                <a:ea typeface="Arial"/>
                <a:cs typeface="Arial"/>
                <a:sym typeface="Arial"/>
              </a:rPr>
              <a:t> web</a:t>
            </a:r>
          </a:p>
        </p:txBody>
      </p:sp>
      <p:sp>
        <p:nvSpPr>
          <p:cNvPr id="6" name="TextBox 6"/>
          <p:cNvSpPr txBox="1"/>
          <p:nvPr/>
        </p:nvSpPr>
        <p:spPr>
          <a:xfrm>
            <a:off x="63273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mềm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9BF1C-5EB6-AC56-485F-89D236DB887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1134C80-5D7E-0788-E3D5-2439376B90DC}"/>
              </a:ext>
            </a:extLst>
          </p:cNvPr>
          <p:cNvSpPr/>
          <p:nvPr/>
        </p:nvSpPr>
        <p:spPr>
          <a:xfrm>
            <a:off x="14938847" y="-5577476"/>
            <a:ext cx="9279264" cy="9262392"/>
          </a:xfrm>
          <a:custGeom>
            <a:avLst/>
            <a:gdLst/>
            <a:ahLst/>
            <a:cxnLst/>
            <a:rect l="l" t="t" r="r" b="b"/>
            <a:pathLst>
              <a:path w="9279264" h="9262392">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AF0B64BF-4B8E-F3CA-908D-65E6FEC76424}"/>
              </a:ext>
            </a:extLst>
          </p:cNvPr>
          <p:cNvSpPr/>
          <p:nvPr/>
        </p:nvSpPr>
        <p:spPr>
          <a:xfrm>
            <a:off x="-6187549" y="7481501"/>
            <a:ext cx="9279264" cy="9262392"/>
          </a:xfrm>
          <a:custGeom>
            <a:avLst/>
            <a:gdLst/>
            <a:ahLst/>
            <a:cxnLst/>
            <a:rect l="l" t="t" r="r" b="b"/>
            <a:pathLst>
              <a:path w="9279264" h="9262392">
                <a:moveTo>
                  <a:pt x="0" y="0"/>
                </a:moveTo>
                <a:lnTo>
                  <a:pt x="9279263" y="0"/>
                </a:lnTo>
                <a:lnTo>
                  <a:pt x="9279263" y="9262393"/>
                </a:lnTo>
                <a:lnTo>
                  <a:pt x="0" y="92623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5">
            <a:extLst>
              <a:ext uri="{FF2B5EF4-FFF2-40B4-BE49-F238E27FC236}">
                <a16:creationId xmlns:a16="http://schemas.microsoft.com/office/drawing/2014/main" id="{CB68C22B-457C-2B25-569D-122BE5A7A1C9}"/>
              </a:ext>
            </a:extLst>
          </p:cNvPr>
          <p:cNvSpPr txBox="1"/>
          <p:nvPr/>
        </p:nvSpPr>
        <p:spPr>
          <a:xfrm>
            <a:off x="4724153" y="9175082"/>
            <a:ext cx="8877799" cy="428835"/>
          </a:xfrm>
          <a:prstGeom prst="rect">
            <a:avLst/>
          </a:prstGeom>
        </p:spPr>
        <p:txBody>
          <a:bodyPr lIns="0" tIns="0" rIns="0" bIns="0" rtlCol="0" anchor="t">
            <a:spAutoFit/>
          </a:bodyPr>
          <a:lstStyle/>
          <a:p>
            <a:pPr algn="ctr">
              <a:lnSpc>
                <a:spcPts val="3749"/>
              </a:lnSpc>
            </a:pPr>
            <a:r>
              <a:rPr lang="en-US" sz="2499" dirty="0" err="1">
                <a:solidFill>
                  <a:srgbClr val="202020"/>
                </a:solidFill>
                <a:latin typeface="Arial"/>
                <a:ea typeface="Arial"/>
                <a:cs typeface="Arial"/>
                <a:sym typeface="Arial"/>
              </a:rPr>
              <a:t>Hình</a:t>
            </a:r>
            <a:r>
              <a:rPr lang="en-US" sz="2499" dirty="0">
                <a:solidFill>
                  <a:srgbClr val="202020"/>
                </a:solidFill>
                <a:latin typeface="Arial"/>
                <a:ea typeface="Arial"/>
                <a:cs typeface="Arial"/>
                <a:sym typeface="Arial"/>
              </a:rPr>
              <a:t> 16: Giao </a:t>
            </a:r>
            <a:r>
              <a:rPr lang="en-US" sz="2499" dirty="0" err="1">
                <a:solidFill>
                  <a:srgbClr val="202020"/>
                </a:solidFill>
                <a:latin typeface="Arial"/>
                <a:ea typeface="Arial"/>
                <a:cs typeface="Arial"/>
                <a:sym typeface="Arial"/>
              </a:rPr>
              <a:t>diện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kết</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nối</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wifi</a:t>
            </a:r>
            <a:r>
              <a:rPr lang="en-US" sz="2499" dirty="0">
                <a:solidFill>
                  <a:srgbClr val="202020"/>
                </a:solidFill>
                <a:latin typeface="Arial"/>
                <a:ea typeface="Arial"/>
                <a:cs typeface="Arial"/>
                <a:sym typeface="Arial"/>
              </a:rPr>
              <a:t> blade-coating </a:t>
            </a:r>
            <a:r>
              <a:rPr lang="en-US" sz="2499" dirty="0" err="1">
                <a:solidFill>
                  <a:srgbClr val="202020"/>
                </a:solidFill>
                <a:latin typeface="Arial"/>
                <a:ea typeface="Arial"/>
                <a:cs typeface="Arial"/>
                <a:sym typeface="Arial"/>
              </a:rPr>
              <a:t>trên</a:t>
            </a:r>
            <a:r>
              <a:rPr lang="en-US" sz="2499" dirty="0">
                <a:solidFill>
                  <a:srgbClr val="202020"/>
                </a:solidFill>
                <a:latin typeface="Arial"/>
                <a:ea typeface="Arial"/>
                <a:cs typeface="Arial"/>
                <a:sym typeface="Arial"/>
              </a:rPr>
              <a:t> web</a:t>
            </a:r>
          </a:p>
        </p:txBody>
      </p:sp>
      <p:sp>
        <p:nvSpPr>
          <p:cNvPr id="6" name="TextBox 6">
            <a:extLst>
              <a:ext uri="{FF2B5EF4-FFF2-40B4-BE49-F238E27FC236}">
                <a16:creationId xmlns:a16="http://schemas.microsoft.com/office/drawing/2014/main" id="{B46E9EBA-8D10-BAF0-F3E1-301B70AEEC6F}"/>
              </a:ext>
            </a:extLst>
          </p:cNvPr>
          <p:cNvSpPr txBox="1"/>
          <p:nvPr/>
        </p:nvSpPr>
        <p:spPr>
          <a:xfrm>
            <a:off x="63273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mềm</a:t>
            </a:r>
          </a:p>
        </p:txBody>
      </p:sp>
      <p:pic>
        <p:nvPicPr>
          <p:cNvPr id="12" name="Picture 11" descr="A screenshot of a phone&#10;&#10;AI-generated content may be incorrect.">
            <a:extLst>
              <a:ext uri="{FF2B5EF4-FFF2-40B4-BE49-F238E27FC236}">
                <a16:creationId xmlns:a16="http://schemas.microsoft.com/office/drawing/2014/main" id="{88B10245-5A4C-B963-B262-0AE602E40D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6963" y="1524467"/>
            <a:ext cx="4423681" cy="7650615"/>
          </a:xfrm>
          <a:prstGeom prst="rect">
            <a:avLst/>
          </a:prstGeom>
        </p:spPr>
      </p:pic>
      <p:pic>
        <p:nvPicPr>
          <p:cNvPr id="14" name="Picture 13" descr="A screenshot of a phone&#10;&#10;AI-generated content may be incorrect.">
            <a:extLst>
              <a:ext uri="{FF2B5EF4-FFF2-40B4-BE49-F238E27FC236}">
                <a16:creationId xmlns:a16="http://schemas.microsoft.com/office/drawing/2014/main" id="{2235939D-663A-5F6C-F764-CCC01DB4A7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86540" y="1524467"/>
            <a:ext cx="4466885" cy="7612048"/>
          </a:xfrm>
          <a:prstGeom prst="rect">
            <a:avLst/>
          </a:prstGeom>
        </p:spPr>
      </p:pic>
    </p:spTree>
    <p:extLst>
      <p:ext uri="{BB962C8B-B14F-4D97-AF65-F5344CB8AC3E}">
        <p14:creationId xmlns:p14="http://schemas.microsoft.com/office/powerpoint/2010/main" val="27556855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6187549" y="8130183"/>
            <a:ext cx="8629400" cy="8613710"/>
          </a:xfrm>
          <a:custGeom>
            <a:avLst/>
            <a:gdLst/>
            <a:ahLst/>
            <a:cxnLst/>
            <a:rect l="l" t="t" r="r" b="b"/>
            <a:pathLst>
              <a:path w="8629400" h="8613710">
                <a:moveTo>
                  <a:pt x="0" y="0"/>
                </a:moveTo>
                <a:lnTo>
                  <a:pt x="8629400" y="0"/>
                </a:lnTo>
                <a:lnTo>
                  <a:pt x="8629400" y="8613711"/>
                </a:lnTo>
                <a:lnTo>
                  <a:pt x="0" y="86137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3043061" y="5445043"/>
            <a:ext cx="1111849" cy="548936"/>
          </a:xfrm>
          <a:custGeom>
            <a:avLst/>
            <a:gdLst/>
            <a:ahLst/>
            <a:cxnLst/>
            <a:rect l="l" t="t" r="r" b="b"/>
            <a:pathLst>
              <a:path w="1111849" h="548936">
                <a:moveTo>
                  <a:pt x="0" y="0"/>
                </a:moveTo>
                <a:lnTo>
                  <a:pt x="1111850" y="0"/>
                </a:lnTo>
                <a:lnTo>
                  <a:pt x="1111850" y="548936"/>
                </a:lnTo>
                <a:lnTo>
                  <a:pt x="0" y="548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826948" y="5611858"/>
            <a:ext cx="1017040" cy="295787"/>
          </a:xfrm>
          <a:prstGeom prst="rect">
            <a:avLst/>
          </a:prstGeom>
        </p:spPr>
        <p:txBody>
          <a:bodyPr lIns="0" tIns="0" rIns="0" bIns="0" rtlCol="0" anchor="t">
            <a:spAutoFit/>
          </a:bodyPr>
          <a:lstStyle/>
          <a:p>
            <a:pPr algn="ctr">
              <a:lnSpc>
                <a:spcPts val="2464"/>
              </a:lnSpc>
              <a:spcBef>
                <a:spcPct val="0"/>
              </a:spcBef>
            </a:pPr>
            <a:r>
              <a:rPr lang="en-US" sz="1895" dirty="0">
                <a:solidFill>
                  <a:srgbClr val="000000"/>
                </a:solidFill>
                <a:latin typeface="Arial"/>
                <a:ea typeface="Arial"/>
                <a:cs typeface="Arial"/>
                <a:sym typeface="Arial"/>
              </a:rPr>
              <a:t>8g PVA</a:t>
            </a:r>
          </a:p>
        </p:txBody>
      </p:sp>
      <p:sp>
        <p:nvSpPr>
          <p:cNvPr id="18" name="TextBox 18"/>
          <p:cNvSpPr txBox="1"/>
          <p:nvPr/>
        </p:nvSpPr>
        <p:spPr>
          <a:xfrm>
            <a:off x="4359651" y="7612490"/>
            <a:ext cx="8877799" cy="428835"/>
          </a:xfrm>
          <a:prstGeom prst="rect">
            <a:avLst/>
          </a:prstGeom>
        </p:spPr>
        <p:txBody>
          <a:bodyPr lIns="0" tIns="0" rIns="0" bIns="0" rtlCol="0" anchor="t">
            <a:spAutoFit/>
          </a:bodyPr>
          <a:lstStyle/>
          <a:p>
            <a:pPr algn="ctr">
              <a:lnSpc>
                <a:spcPts val="3749"/>
              </a:lnSpc>
            </a:pPr>
            <a:r>
              <a:rPr lang="en-US" sz="2499" dirty="0" err="1">
                <a:solidFill>
                  <a:srgbClr val="202020"/>
                </a:solidFill>
                <a:latin typeface="Arial"/>
                <a:ea typeface="Arial"/>
                <a:cs typeface="Arial"/>
                <a:sym typeface="Arial"/>
              </a:rPr>
              <a:t>Hình</a:t>
            </a:r>
            <a:r>
              <a:rPr lang="en-US" sz="2499" dirty="0">
                <a:solidFill>
                  <a:srgbClr val="202020"/>
                </a:solidFill>
                <a:latin typeface="Arial"/>
                <a:ea typeface="Arial"/>
                <a:cs typeface="Arial"/>
                <a:sym typeface="Arial"/>
              </a:rPr>
              <a:t> 17: Quy </a:t>
            </a:r>
            <a:r>
              <a:rPr lang="en-US" sz="2499" dirty="0" err="1">
                <a:solidFill>
                  <a:srgbClr val="202020"/>
                </a:solidFill>
                <a:latin typeface="Arial"/>
                <a:ea typeface="Arial"/>
                <a:cs typeface="Arial"/>
                <a:sym typeface="Arial"/>
              </a:rPr>
              <a:t>trình</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chế</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tạo</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màng</a:t>
            </a:r>
            <a:r>
              <a:rPr lang="en-US" sz="2499" dirty="0">
                <a:solidFill>
                  <a:srgbClr val="202020"/>
                </a:solidFill>
                <a:latin typeface="Arial"/>
                <a:ea typeface="Arial"/>
                <a:cs typeface="Arial"/>
                <a:sym typeface="Arial"/>
              </a:rPr>
              <a:t> PVA blade-coating</a:t>
            </a:r>
          </a:p>
        </p:txBody>
      </p:sp>
      <p:sp>
        <p:nvSpPr>
          <p:cNvPr id="19" name="TextBox 19"/>
          <p:cNvSpPr txBox="1"/>
          <p:nvPr/>
        </p:nvSpPr>
        <p:spPr>
          <a:xfrm>
            <a:off x="14245604" y="1790657"/>
            <a:ext cx="1764319" cy="495300"/>
          </a:xfrm>
          <a:prstGeom prst="rect">
            <a:avLst/>
          </a:prstGeom>
        </p:spPr>
        <p:txBody>
          <a:bodyPr lIns="0" tIns="0" rIns="0" bIns="0" rtlCol="0" anchor="t">
            <a:spAutoFit/>
          </a:bodyPr>
          <a:lstStyle/>
          <a:p>
            <a:pPr algn="ctr">
              <a:lnSpc>
                <a:spcPts val="3749"/>
              </a:lnSpc>
            </a:pPr>
            <a:r>
              <a:rPr lang="en-US" sz="2499">
                <a:solidFill>
                  <a:srgbClr val="FFFFFF"/>
                </a:solidFill>
                <a:latin typeface="Arial"/>
                <a:ea typeface="Arial"/>
                <a:cs typeface="Arial"/>
                <a:sym typeface="Arial"/>
              </a:rPr>
              <a:t>PVA 10%</a:t>
            </a:r>
          </a:p>
        </p:txBody>
      </p:sp>
      <p:sp>
        <p:nvSpPr>
          <p:cNvPr id="20" name="TextBox 20"/>
          <p:cNvSpPr txBox="1"/>
          <p:nvPr/>
        </p:nvSpPr>
        <p:spPr>
          <a:xfrm>
            <a:off x="727981" y="495300"/>
            <a:ext cx="15708946" cy="1915524"/>
          </a:xfrm>
          <a:prstGeom prst="rect">
            <a:avLst/>
          </a:prstGeom>
        </p:spPr>
        <p:txBody>
          <a:bodyPr lIns="0" tIns="0" rIns="0" bIns="0" rtlCol="0" anchor="t">
            <a:spAutoFit/>
          </a:bodyPr>
          <a:lstStyle/>
          <a:p>
            <a:pPr marL="0" lvl="0" indent="0" algn="l">
              <a:lnSpc>
                <a:spcPts val="7800"/>
              </a:lnSpc>
              <a:spcBef>
                <a:spcPct val="0"/>
              </a:spcBef>
            </a:pPr>
            <a:r>
              <a:rPr lang="en-US" sz="6000" b="1" dirty="0">
                <a:solidFill>
                  <a:srgbClr val="3849A2"/>
                </a:solidFill>
                <a:latin typeface="Maven Pro Heavy"/>
                <a:ea typeface="Maven Pro Heavy"/>
                <a:cs typeface="Maven Pro Heavy"/>
                <a:sym typeface="Maven Pro Heavy"/>
              </a:rPr>
              <a:t>III. </a:t>
            </a:r>
            <a:r>
              <a:rPr lang="en-US" sz="6000" b="1" dirty="0" err="1">
                <a:solidFill>
                  <a:srgbClr val="3849A2"/>
                </a:solidFill>
                <a:latin typeface="Maven Pro Heavy"/>
                <a:ea typeface="Maven Pro Heavy"/>
                <a:cs typeface="Maven Pro Heavy"/>
                <a:sym typeface="Maven Pro Heavy"/>
              </a:rPr>
              <a:t>Ứng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dụng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máy</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sơn</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phủ</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trong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linh</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kiện</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chuyển</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đổi</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điện</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năng</a:t>
            </a:r>
            <a:endParaRPr lang="en-US" sz="6000" b="1" dirty="0">
              <a:solidFill>
                <a:srgbClr val="3849A2"/>
              </a:solidFill>
              <a:latin typeface="Maven Pro Heavy"/>
              <a:ea typeface="Maven Pro Heavy"/>
              <a:cs typeface="Maven Pro Heavy"/>
              <a:sym typeface="Maven Pro Heavy"/>
            </a:endParaRPr>
          </a:p>
        </p:txBody>
      </p:sp>
      <p:sp>
        <p:nvSpPr>
          <p:cNvPr id="12" name="Freeform 4">
            <a:extLst>
              <a:ext uri="{FF2B5EF4-FFF2-40B4-BE49-F238E27FC236}">
                <a16:creationId xmlns:a16="http://schemas.microsoft.com/office/drawing/2014/main" id="{A7E67C43-3409-D0BA-4075-0038703FEF61}"/>
              </a:ext>
            </a:extLst>
          </p:cNvPr>
          <p:cNvSpPr/>
          <p:nvPr/>
        </p:nvSpPr>
        <p:spPr>
          <a:xfrm>
            <a:off x="5165817" y="4741097"/>
            <a:ext cx="824753" cy="969955"/>
          </a:xfrm>
          <a:custGeom>
            <a:avLst/>
            <a:gdLst/>
            <a:ahLst/>
            <a:cxnLst/>
            <a:rect l="l" t="t" r="r" b="b"/>
            <a:pathLst>
              <a:path w="824753" h="969955">
                <a:moveTo>
                  <a:pt x="0" y="0"/>
                </a:moveTo>
                <a:lnTo>
                  <a:pt x="824753" y="0"/>
                </a:lnTo>
                <a:lnTo>
                  <a:pt x="824753" y="969956"/>
                </a:lnTo>
                <a:lnTo>
                  <a:pt x="0" y="9699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5">
            <a:extLst>
              <a:ext uri="{FF2B5EF4-FFF2-40B4-BE49-F238E27FC236}">
                <a16:creationId xmlns:a16="http://schemas.microsoft.com/office/drawing/2014/main" id="{918324E0-DD32-AD1C-0C49-A44DBBB89F3A}"/>
              </a:ext>
            </a:extLst>
          </p:cNvPr>
          <p:cNvSpPr/>
          <p:nvPr/>
        </p:nvSpPr>
        <p:spPr>
          <a:xfrm>
            <a:off x="9713774" y="4741097"/>
            <a:ext cx="824753" cy="969955"/>
          </a:xfrm>
          <a:custGeom>
            <a:avLst/>
            <a:gdLst/>
            <a:ahLst/>
            <a:cxnLst/>
            <a:rect l="l" t="t" r="r" b="b"/>
            <a:pathLst>
              <a:path w="824753" h="969955">
                <a:moveTo>
                  <a:pt x="0" y="0"/>
                </a:moveTo>
                <a:lnTo>
                  <a:pt x="824752" y="0"/>
                </a:lnTo>
                <a:lnTo>
                  <a:pt x="824752" y="969956"/>
                </a:lnTo>
                <a:lnTo>
                  <a:pt x="0" y="96995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4" name="Freeform 7">
            <a:extLst>
              <a:ext uri="{FF2B5EF4-FFF2-40B4-BE49-F238E27FC236}">
                <a16:creationId xmlns:a16="http://schemas.microsoft.com/office/drawing/2014/main" id="{8583ED62-0A2B-E8F3-3AEF-0F87C45BC64F}"/>
              </a:ext>
            </a:extLst>
          </p:cNvPr>
          <p:cNvSpPr/>
          <p:nvPr/>
        </p:nvSpPr>
        <p:spPr>
          <a:xfrm>
            <a:off x="7112816" y="4306886"/>
            <a:ext cx="1431550" cy="1404167"/>
          </a:xfrm>
          <a:custGeom>
            <a:avLst/>
            <a:gdLst/>
            <a:ahLst/>
            <a:cxnLst/>
            <a:rect l="l" t="t" r="r" b="b"/>
            <a:pathLst>
              <a:path w="1431550" h="1404167">
                <a:moveTo>
                  <a:pt x="0" y="0"/>
                </a:moveTo>
                <a:lnTo>
                  <a:pt x="1431551" y="0"/>
                </a:lnTo>
                <a:lnTo>
                  <a:pt x="1431551" y="1404167"/>
                </a:lnTo>
                <a:lnTo>
                  <a:pt x="0" y="140416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5" name="AutoShape 8">
            <a:extLst>
              <a:ext uri="{FF2B5EF4-FFF2-40B4-BE49-F238E27FC236}">
                <a16:creationId xmlns:a16="http://schemas.microsoft.com/office/drawing/2014/main" id="{B65D369B-ED1C-58B2-CB5E-75AE9A252234}"/>
              </a:ext>
            </a:extLst>
          </p:cNvPr>
          <p:cNvSpPr/>
          <p:nvPr/>
        </p:nvSpPr>
        <p:spPr>
          <a:xfrm>
            <a:off x="6287872" y="5337390"/>
            <a:ext cx="599009" cy="0"/>
          </a:xfrm>
          <a:prstGeom prst="line">
            <a:avLst/>
          </a:prstGeom>
          <a:ln w="28575" cap="flat">
            <a:solidFill>
              <a:srgbClr val="000000"/>
            </a:solidFill>
            <a:prstDash val="solid"/>
            <a:headEnd type="none" w="sm" len="sm"/>
            <a:tailEnd type="triangle" w="lg" len="med"/>
          </a:ln>
        </p:spPr>
        <p:txBody>
          <a:bodyPr/>
          <a:lstStyle/>
          <a:p>
            <a:endParaRPr lang="en-US"/>
          </a:p>
        </p:txBody>
      </p:sp>
      <p:sp>
        <p:nvSpPr>
          <p:cNvPr id="26" name="AutoShape 9">
            <a:extLst>
              <a:ext uri="{FF2B5EF4-FFF2-40B4-BE49-F238E27FC236}">
                <a16:creationId xmlns:a16="http://schemas.microsoft.com/office/drawing/2014/main" id="{DCC365BA-7EA0-B322-14F7-3B379E59F032}"/>
              </a:ext>
            </a:extLst>
          </p:cNvPr>
          <p:cNvSpPr/>
          <p:nvPr/>
        </p:nvSpPr>
        <p:spPr>
          <a:xfrm>
            <a:off x="8927480" y="5313315"/>
            <a:ext cx="599009" cy="0"/>
          </a:xfrm>
          <a:prstGeom prst="line">
            <a:avLst/>
          </a:prstGeom>
          <a:ln w="28575" cap="flat">
            <a:solidFill>
              <a:srgbClr val="000000"/>
            </a:solidFill>
            <a:prstDash val="solid"/>
            <a:headEnd type="none" w="sm" len="sm"/>
            <a:tailEnd type="triangle" w="lg" len="med"/>
          </a:ln>
        </p:spPr>
        <p:txBody>
          <a:bodyPr/>
          <a:lstStyle/>
          <a:p>
            <a:endParaRPr lang="en-US"/>
          </a:p>
        </p:txBody>
      </p:sp>
      <p:sp>
        <p:nvSpPr>
          <p:cNvPr id="27" name="AutoShape 10">
            <a:extLst>
              <a:ext uri="{FF2B5EF4-FFF2-40B4-BE49-F238E27FC236}">
                <a16:creationId xmlns:a16="http://schemas.microsoft.com/office/drawing/2014/main" id="{5DE8D8ED-26C8-7D5D-8D95-F386676C81F5}"/>
              </a:ext>
            </a:extLst>
          </p:cNvPr>
          <p:cNvSpPr/>
          <p:nvPr/>
        </p:nvSpPr>
        <p:spPr>
          <a:xfrm>
            <a:off x="10761190" y="5313315"/>
            <a:ext cx="599009" cy="0"/>
          </a:xfrm>
          <a:prstGeom prst="line">
            <a:avLst/>
          </a:prstGeom>
          <a:ln w="28575" cap="flat">
            <a:solidFill>
              <a:srgbClr val="000000"/>
            </a:solidFill>
            <a:prstDash val="solid"/>
            <a:headEnd type="none" w="sm" len="sm"/>
            <a:tailEnd type="triangle" w="lg" len="med"/>
          </a:ln>
        </p:spPr>
        <p:txBody>
          <a:bodyPr/>
          <a:lstStyle/>
          <a:p>
            <a:endParaRPr lang="en-US"/>
          </a:p>
        </p:txBody>
      </p:sp>
      <p:sp>
        <p:nvSpPr>
          <p:cNvPr id="28" name="Freeform 11">
            <a:extLst>
              <a:ext uri="{FF2B5EF4-FFF2-40B4-BE49-F238E27FC236}">
                <a16:creationId xmlns:a16="http://schemas.microsoft.com/office/drawing/2014/main" id="{2AE3B25F-80E6-608B-AAAD-BFDE80301A88}"/>
              </a:ext>
            </a:extLst>
          </p:cNvPr>
          <p:cNvSpPr/>
          <p:nvPr/>
        </p:nvSpPr>
        <p:spPr>
          <a:xfrm>
            <a:off x="4635326" y="5325352"/>
            <a:ext cx="188251" cy="188251"/>
          </a:xfrm>
          <a:custGeom>
            <a:avLst/>
            <a:gdLst/>
            <a:ahLst/>
            <a:cxnLst/>
            <a:rect l="l" t="t" r="r" b="b"/>
            <a:pathLst>
              <a:path w="188251" h="188251">
                <a:moveTo>
                  <a:pt x="0" y="0"/>
                </a:moveTo>
                <a:lnTo>
                  <a:pt x="188251" y="0"/>
                </a:lnTo>
                <a:lnTo>
                  <a:pt x="188251" y="188251"/>
                </a:lnTo>
                <a:lnTo>
                  <a:pt x="0" y="18825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30" name="TextBox 14">
            <a:extLst>
              <a:ext uri="{FF2B5EF4-FFF2-40B4-BE49-F238E27FC236}">
                <a16:creationId xmlns:a16="http://schemas.microsoft.com/office/drawing/2014/main" id="{86BF5573-0B31-7FFC-CAC1-4FF499F20E1E}"/>
              </a:ext>
            </a:extLst>
          </p:cNvPr>
          <p:cNvSpPr txBox="1"/>
          <p:nvPr/>
        </p:nvSpPr>
        <p:spPr>
          <a:xfrm>
            <a:off x="5063298" y="5957575"/>
            <a:ext cx="1029791" cy="338231"/>
          </a:xfrm>
          <a:prstGeom prst="rect">
            <a:avLst/>
          </a:prstGeom>
        </p:spPr>
        <p:txBody>
          <a:bodyPr lIns="0" tIns="0" rIns="0" bIns="0" rtlCol="0" anchor="t">
            <a:spAutoFit/>
          </a:bodyPr>
          <a:lstStyle/>
          <a:p>
            <a:pPr algn="ctr">
              <a:lnSpc>
                <a:spcPts val="2464"/>
              </a:lnSpc>
              <a:spcBef>
                <a:spcPct val="0"/>
              </a:spcBef>
            </a:pPr>
            <a:r>
              <a:rPr lang="en-US" sz="1895">
                <a:solidFill>
                  <a:srgbClr val="000000"/>
                </a:solidFill>
                <a:latin typeface="Arial"/>
                <a:ea typeface="Arial"/>
                <a:cs typeface="Arial"/>
                <a:sym typeface="Arial"/>
              </a:rPr>
              <a:t>80ml H₂O</a:t>
            </a:r>
          </a:p>
        </p:txBody>
      </p:sp>
      <p:sp>
        <p:nvSpPr>
          <p:cNvPr id="31" name="TextBox 15">
            <a:extLst>
              <a:ext uri="{FF2B5EF4-FFF2-40B4-BE49-F238E27FC236}">
                <a16:creationId xmlns:a16="http://schemas.microsoft.com/office/drawing/2014/main" id="{A3CB41C5-1FA1-F99F-8F1C-F2A823F4A741}"/>
              </a:ext>
            </a:extLst>
          </p:cNvPr>
          <p:cNvSpPr txBox="1"/>
          <p:nvPr/>
        </p:nvSpPr>
        <p:spPr>
          <a:xfrm>
            <a:off x="6858633" y="5957575"/>
            <a:ext cx="1939918" cy="295787"/>
          </a:xfrm>
          <a:prstGeom prst="rect">
            <a:avLst/>
          </a:prstGeom>
        </p:spPr>
        <p:txBody>
          <a:bodyPr lIns="0" tIns="0" rIns="0" bIns="0" rtlCol="0" anchor="t">
            <a:spAutoFit/>
          </a:bodyPr>
          <a:lstStyle/>
          <a:p>
            <a:pPr algn="ctr">
              <a:lnSpc>
                <a:spcPts val="2464"/>
              </a:lnSpc>
              <a:spcBef>
                <a:spcPct val="0"/>
              </a:spcBef>
            </a:pPr>
            <a:r>
              <a:rPr lang="en-US" sz="1895" dirty="0">
                <a:solidFill>
                  <a:srgbClr val="000000"/>
                </a:solidFill>
                <a:latin typeface="Arial"/>
                <a:ea typeface="Arial"/>
                <a:cs typeface="Arial"/>
                <a:sym typeface="Arial"/>
              </a:rPr>
              <a:t>600 rpm, 8h, 90⁰C</a:t>
            </a:r>
          </a:p>
        </p:txBody>
      </p:sp>
      <p:sp>
        <p:nvSpPr>
          <p:cNvPr id="32" name="TextBox 16">
            <a:extLst>
              <a:ext uri="{FF2B5EF4-FFF2-40B4-BE49-F238E27FC236}">
                <a16:creationId xmlns:a16="http://schemas.microsoft.com/office/drawing/2014/main" id="{74117952-D526-819D-5C09-C90F90097140}"/>
              </a:ext>
            </a:extLst>
          </p:cNvPr>
          <p:cNvSpPr txBox="1"/>
          <p:nvPr/>
        </p:nvSpPr>
        <p:spPr>
          <a:xfrm>
            <a:off x="9491110" y="5957575"/>
            <a:ext cx="1270079" cy="338231"/>
          </a:xfrm>
          <a:prstGeom prst="rect">
            <a:avLst/>
          </a:prstGeom>
        </p:spPr>
        <p:txBody>
          <a:bodyPr lIns="0" tIns="0" rIns="0" bIns="0" rtlCol="0" anchor="t">
            <a:spAutoFit/>
          </a:bodyPr>
          <a:lstStyle/>
          <a:p>
            <a:pPr algn="ctr">
              <a:lnSpc>
                <a:spcPts val="2464"/>
              </a:lnSpc>
              <a:spcBef>
                <a:spcPct val="0"/>
              </a:spcBef>
            </a:pPr>
            <a:r>
              <a:rPr lang="en-US" sz="1895">
                <a:solidFill>
                  <a:srgbClr val="000000"/>
                </a:solidFill>
                <a:latin typeface="Arial"/>
                <a:ea typeface="Arial"/>
                <a:cs typeface="Arial"/>
                <a:sym typeface="Arial"/>
              </a:rPr>
              <a:t>Dung dịch</a:t>
            </a:r>
          </a:p>
        </p:txBody>
      </p:sp>
      <p:sp>
        <p:nvSpPr>
          <p:cNvPr id="33" name="TextBox 17">
            <a:extLst>
              <a:ext uri="{FF2B5EF4-FFF2-40B4-BE49-F238E27FC236}">
                <a16:creationId xmlns:a16="http://schemas.microsoft.com/office/drawing/2014/main" id="{2DE8BA33-A235-984B-E388-B1C1F3FCADC4}"/>
              </a:ext>
            </a:extLst>
          </p:cNvPr>
          <p:cNvSpPr txBox="1"/>
          <p:nvPr/>
        </p:nvSpPr>
        <p:spPr>
          <a:xfrm>
            <a:off x="11794898" y="5914673"/>
            <a:ext cx="1640123" cy="338231"/>
          </a:xfrm>
          <a:prstGeom prst="rect">
            <a:avLst/>
          </a:prstGeom>
        </p:spPr>
        <p:txBody>
          <a:bodyPr lIns="0" tIns="0" rIns="0" bIns="0" rtlCol="0" anchor="t">
            <a:spAutoFit/>
          </a:bodyPr>
          <a:lstStyle/>
          <a:p>
            <a:pPr algn="ctr">
              <a:lnSpc>
                <a:spcPts val="2464"/>
              </a:lnSpc>
              <a:spcBef>
                <a:spcPct val="0"/>
              </a:spcBef>
            </a:pPr>
            <a:r>
              <a:rPr lang="en-US" sz="1895" dirty="0">
                <a:solidFill>
                  <a:srgbClr val="000000"/>
                </a:solidFill>
                <a:latin typeface="Arial"/>
                <a:ea typeface="Arial"/>
                <a:cs typeface="Arial"/>
                <a:sym typeface="Arial"/>
              </a:rPr>
              <a:t>Blade-coating</a:t>
            </a:r>
          </a:p>
        </p:txBody>
      </p:sp>
      <p:pic>
        <p:nvPicPr>
          <p:cNvPr id="34" name="Picture 33" descr="A white printer with a blue screen">
            <a:extLst>
              <a:ext uri="{FF2B5EF4-FFF2-40B4-BE49-F238E27FC236}">
                <a16:creationId xmlns:a16="http://schemas.microsoft.com/office/drawing/2014/main" id="{40685257-BE8F-525F-2594-CDFEFCB78F9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159336" y="4518975"/>
            <a:ext cx="3530347" cy="1522176"/>
          </a:xfrm>
          <a:prstGeom prst="rect">
            <a:avLst/>
          </a:prstGeom>
        </p:spPr>
      </p:pic>
      <p:sp>
        <p:nvSpPr>
          <p:cNvPr id="37" name="Freeform 6">
            <a:extLst>
              <a:ext uri="{FF2B5EF4-FFF2-40B4-BE49-F238E27FC236}">
                <a16:creationId xmlns:a16="http://schemas.microsoft.com/office/drawing/2014/main" id="{E9166D7D-1E70-78B0-2A52-D82F28D7B051}"/>
              </a:ext>
            </a:extLst>
          </p:cNvPr>
          <p:cNvSpPr/>
          <p:nvPr/>
        </p:nvSpPr>
        <p:spPr>
          <a:xfrm>
            <a:off x="3043061" y="3995372"/>
            <a:ext cx="1111849" cy="548936"/>
          </a:xfrm>
          <a:custGeom>
            <a:avLst/>
            <a:gdLst/>
            <a:ahLst/>
            <a:cxnLst/>
            <a:rect l="l" t="t" r="r" b="b"/>
            <a:pathLst>
              <a:path w="1111849" h="548936">
                <a:moveTo>
                  <a:pt x="0" y="0"/>
                </a:moveTo>
                <a:lnTo>
                  <a:pt x="1111850" y="0"/>
                </a:lnTo>
                <a:lnTo>
                  <a:pt x="1111850" y="548936"/>
                </a:lnTo>
                <a:lnTo>
                  <a:pt x="0" y="548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9" name="Freeform 6">
            <a:extLst>
              <a:ext uri="{FF2B5EF4-FFF2-40B4-BE49-F238E27FC236}">
                <a16:creationId xmlns:a16="http://schemas.microsoft.com/office/drawing/2014/main" id="{86B6F3FF-AEEA-DFDD-55F2-DC1A7194FAB3}"/>
              </a:ext>
            </a:extLst>
          </p:cNvPr>
          <p:cNvSpPr/>
          <p:nvPr/>
        </p:nvSpPr>
        <p:spPr>
          <a:xfrm>
            <a:off x="3045531" y="4741097"/>
            <a:ext cx="1111849" cy="548936"/>
          </a:xfrm>
          <a:custGeom>
            <a:avLst/>
            <a:gdLst/>
            <a:ahLst/>
            <a:cxnLst/>
            <a:rect l="l" t="t" r="r" b="b"/>
            <a:pathLst>
              <a:path w="1111849" h="548936">
                <a:moveTo>
                  <a:pt x="0" y="0"/>
                </a:moveTo>
                <a:lnTo>
                  <a:pt x="1111850" y="0"/>
                </a:lnTo>
                <a:lnTo>
                  <a:pt x="1111850" y="548936"/>
                </a:lnTo>
                <a:lnTo>
                  <a:pt x="0" y="548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1" name="TextBox 13">
            <a:extLst>
              <a:ext uri="{FF2B5EF4-FFF2-40B4-BE49-F238E27FC236}">
                <a16:creationId xmlns:a16="http://schemas.microsoft.com/office/drawing/2014/main" id="{79F83784-2BE3-B158-2214-38A7C02A60E1}"/>
              </a:ext>
            </a:extLst>
          </p:cNvPr>
          <p:cNvSpPr txBox="1"/>
          <p:nvPr/>
        </p:nvSpPr>
        <p:spPr>
          <a:xfrm>
            <a:off x="1867989" y="4121946"/>
            <a:ext cx="1017040" cy="295787"/>
          </a:xfrm>
          <a:prstGeom prst="rect">
            <a:avLst/>
          </a:prstGeom>
        </p:spPr>
        <p:txBody>
          <a:bodyPr lIns="0" tIns="0" rIns="0" bIns="0" rtlCol="0" anchor="t">
            <a:spAutoFit/>
          </a:bodyPr>
          <a:lstStyle/>
          <a:p>
            <a:pPr algn="ctr">
              <a:lnSpc>
                <a:spcPts val="2464"/>
              </a:lnSpc>
              <a:spcBef>
                <a:spcPct val="0"/>
              </a:spcBef>
            </a:pPr>
            <a:r>
              <a:rPr lang="en-US" sz="1895" dirty="0">
                <a:solidFill>
                  <a:srgbClr val="000000"/>
                </a:solidFill>
                <a:latin typeface="Arial"/>
                <a:ea typeface="Arial"/>
                <a:cs typeface="Arial"/>
                <a:sym typeface="Arial"/>
              </a:rPr>
              <a:t>6.4g PVA</a:t>
            </a:r>
          </a:p>
        </p:txBody>
      </p:sp>
      <p:sp>
        <p:nvSpPr>
          <p:cNvPr id="54" name="TextBox 13">
            <a:extLst>
              <a:ext uri="{FF2B5EF4-FFF2-40B4-BE49-F238E27FC236}">
                <a16:creationId xmlns:a16="http://schemas.microsoft.com/office/drawing/2014/main" id="{CC252F5D-E411-A7D0-2AB7-1D8AA802EC95}"/>
              </a:ext>
            </a:extLst>
          </p:cNvPr>
          <p:cNvSpPr txBox="1"/>
          <p:nvPr/>
        </p:nvSpPr>
        <p:spPr>
          <a:xfrm>
            <a:off x="1829418" y="4867671"/>
            <a:ext cx="1017040" cy="295787"/>
          </a:xfrm>
          <a:prstGeom prst="rect">
            <a:avLst/>
          </a:prstGeom>
        </p:spPr>
        <p:txBody>
          <a:bodyPr lIns="0" tIns="0" rIns="0" bIns="0" rtlCol="0" anchor="t">
            <a:spAutoFit/>
          </a:bodyPr>
          <a:lstStyle/>
          <a:p>
            <a:pPr algn="ctr">
              <a:lnSpc>
                <a:spcPts val="2464"/>
              </a:lnSpc>
              <a:spcBef>
                <a:spcPct val="0"/>
              </a:spcBef>
            </a:pPr>
            <a:r>
              <a:rPr lang="en-US" sz="1895" dirty="0">
                <a:solidFill>
                  <a:srgbClr val="000000"/>
                </a:solidFill>
                <a:latin typeface="Arial"/>
                <a:ea typeface="Arial"/>
                <a:cs typeface="Arial"/>
                <a:sym typeface="Arial"/>
              </a:rPr>
              <a:t>7.2g PVA</a:t>
            </a:r>
          </a:p>
        </p:txBody>
      </p:sp>
      <p:sp>
        <p:nvSpPr>
          <p:cNvPr id="56" name="Freeform 6">
            <a:extLst>
              <a:ext uri="{FF2B5EF4-FFF2-40B4-BE49-F238E27FC236}">
                <a16:creationId xmlns:a16="http://schemas.microsoft.com/office/drawing/2014/main" id="{BBEB055A-9AD0-BB78-DD68-36A65B5163E6}"/>
              </a:ext>
            </a:extLst>
          </p:cNvPr>
          <p:cNvSpPr/>
          <p:nvPr/>
        </p:nvSpPr>
        <p:spPr>
          <a:xfrm>
            <a:off x="3081671" y="6196442"/>
            <a:ext cx="1111849" cy="548936"/>
          </a:xfrm>
          <a:custGeom>
            <a:avLst/>
            <a:gdLst/>
            <a:ahLst/>
            <a:cxnLst/>
            <a:rect l="l" t="t" r="r" b="b"/>
            <a:pathLst>
              <a:path w="1111849" h="548936">
                <a:moveTo>
                  <a:pt x="0" y="0"/>
                </a:moveTo>
                <a:lnTo>
                  <a:pt x="1111850" y="0"/>
                </a:lnTo>
                <a:lnTo>
                  <a:pt x="1111850" y="548936"/>
                </a:lnTo>
                <a:lnTo>
                  <a:pt x="0" y="548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7" name="TextBox 13">
            <a:extLst>
              <a:ext uri="{FF2B5EF4-FFF2-40B4-BE49-F238E27FC236}">
                <a16:creationId xmlns:a16="http://schemas.microsoft.com/office/drawing/2014/main" id="{BD505DF3-4112-D2DA-BA88-6B75EDAC365B}"/>
              </a:ext>
            </a:extLst>
          </p:cNvPr>
          <p:cNvSpPr txBox="1"/>
          <p:nvPr/>
        </p:nvSpPr>
        <p:spPr>
          <a:xfrm>
            <a:off x="1888042" y="6311410"/>
            <a:ext cx="1017040" cy="295787"/>
          </a:xfrm>
          <a:prstGeom prst="rect">
            <a:avLst/>
          </a:prstGeom>
        </p:spPr>
        <p:txBody>
          <a:bodyPr lIns="0" tIns="0" rIns="0" bIns="0" rtlCol="0" anchor="t">
            <a:spAutoFit/>
          </a:bodyPr>
          <a:lstStyle/>
          <a:p>
            <a:pPr algn="ctr">
              <a:lnSpc>
                <a:spcPts val="2464"/>
              </a:lnSpc>
              <a:spcBef>
                <a:spcPct val="0"/>
              </a:spcBef>
            </a:pPr>
            <a:r>
              <a:rPr lang="en-US" sz="1895" dirty="0">
                <a:solidFill>
                  <a:srgbClr val="000000"/>
                </a:solidFill>
                <a:latin typeface="Arial"/>
                <a:ea typeface="Arial"/>
                <a:cs typeface="Arial"/>
                <a:sym typeface="Arial"/>
              </a:rPr>
              <a:t>12g PVA</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02DCB-AB94-0E18-8E7A-0F2599188E2B}"/>
            </a:ext>
          </a:extLst>
        </p:cNvPr>
        <p:cNvGrpSpPr/>
        <p:nvPr/>
      </p:nvGrpSpPr>
      <p:grpSpPr>
        <a:xfrm>
          <a:off x="0" y="0"/>
          <a:ext cx="0" cy="0"/>
          <a:chOff x="0" y="0"/>
          <a:chExt cx="0" cy="0"/>
        </a:xfrm>
      </p:grpSpPr>
      <p:sp>
        <p:nvSpPr>
          <p:cNvPr id="19" name="TextBox 19">
            <a:extLst>
              <a:ext uri="{FF2B5EF4-FFF2-40B4-BE49-F238E27FC236}">
                <a16:creationId xmlns:a16="http://schemas.microsoft.com/office/drawing/2014/main" id="{94C542CB-6F8F-8BCE-D27A-A28AD0271B25}"/>
              </a:ext>
            </a:extLst>
          </p:cNvPr>
          <p:cNvSpPr txBox="1"/>
          <p:nvPr/>
        </p:nvSpPr>
        <p:spPr>
          <a:xfrm>
            <a:off x="14245604" y="1790657"/>
            <a:ext cx="1764319" cy="495300"/>
          </a:xfrm>
          <a:prstGeom prst="rect">
            <a:avLst/>
          </a:prstGeom>
        </p:spPr>
        <p:txBody>
          <a:bodyPr lIns="0" tIns="0" rIns="0" bIns="0" rtlCol="0" anchor="t">
            <a:spAutoFit/>
          </a:bodyPr>
          <a:lstStyle/>
          <a:p>
            <a:pPr algn="ctr">
              <a:lnSpc>
                <a:spcPts val="3749"/>
              </a:lnSpc>
            </a:pPr>
            <a:r>
              <a:rPr lang="en-US" sz="2499">
                <a:solidFill>
                  <a:srgbClr val="FFFFFF"/>
                </a:solidFill>
                <a:latin typeface="Arial"/>
                <a:ea typeface="Arial"/>
                <a:cs typeface="Arial"/>
                <a:sym typeface="Arial"/>
              </a:rPr>
              <a:t>PVA 10%</a:t>
            </a:r>
          </a:p>
        </p:txBody>
      </p:sp>
      <p:sp>
        <p:nvSpPr>
          <p:cNvPr id="20" name="TextBox 20">
            <a:extLst>
              <a:ext uri="{FF2B5EF4-FFF2-40B4-BE49-F238E27FC236}">
                <a16:creationId xmlns:a16="http://schemas.microsoft.com/office/drawing/2014/main" id="{2A028B30-0796-E2C8-EDF3-8BCDFCA7F369}"/>
              </a:ext>
            </a:extLst>
          </p:cNvPr>
          <p:cNvSpPr txBox="1"/>
          <p:nvPr/>
        </p:nvSpPr>
        <p:spPr>
          <a:xfrm>
            <a:off x="727981" y="495300"/>
            <a:ext cx="15708946" cy="915251"/>
          </a:xfrm>
          <a:prstGeom prst="rect">
            <a:avLst/>
          </a:prstGeom>
        </p:spPr>
        <p:txBody>
          <a:bodyPr lIns="0" tIns="0" rIns="0" bIns="0" rtlCol="0" anchor="t">
            <a:spAutoFit/>
          </a:bodyPr>
          <a:lstStyle/>
          <a:p>
            <a:pPr marL="0" lvl="0" indent="0" algn="l">
              <a:lnSpc>
                <a:spcPts val="7800"/>
              </a:lnSpc>
              <a:spcBef>
                <a:spcPct val="0"/>
              </a:spcBef>
            </a:pPr>
            <a:r>
              <a:rPr lang="en-US" sz="6000" b="1" dirty="0">
                <a:solidFill>
                  <a:srgbClr val="3849A2"/>
                </a:solidFill>
                <a:latin typeface="Maven Pro Heavy"/>
                <a:ea typeface="Maven Pro Heavy"/>
                <a:cs typeface="Maven Pro Heavy"/>
                <a:sym typeface="Maven Pro Heavy"/>
              </a:rPr>
              <a:t>III. So </a:t>
            </a:r>
            <a:r>
              <a:rPr lang="en-US" sz="6000" b="1" dirty="0" err="1">
                <a:solidFill>
                  <a:srgbClr val="3849A2"/>
                </a:solidFill>
                <a:latin typeface="Maven Pro Heavy"/>
                <a:ea typeface="Maven Pro Heavy"/>
                <a:cs typeface="Maven Pro Heavy"/>
                <a:sym typeface="Maven Pro Heavy"/>
              </a:rPr>
              <a:t>sánh</a:t>
            </a:r>
            <a:r>
              <a:rPr lang="en-US" sz="6000" b="1" dirty="0">
                <a:solidFill>
                  <a:srgbClr val="3849A2"/>
                </a:solidFill>
                <a:latin typeface="Maven Pro Heavy"/>
                <a:ea typeface="Maven Pro Heavy"/>
                <a:cs typeface="Maven Pro Heavy"/>
                <a:sym typeface="Maven Pro Heavy"/>
              </a:rPr>
              <a:t> </a:t>
            </a:r>
          </a:p>
        </p:txBody>
      </p:sp>
      <p:pic>
        <p:nvPicPr>
          <p:cNvPr id="1026" name="Picture 2">
            <a:extLst>
              <a:ext uri="{FF2B5EF4-FFF2-40B4-BE49-F238E27FC236}">
                <a16:creationId xmlns:a16="http://schemas.microsoft.com/office/drawing/2014/main" id="{449BAD1B-12DA-DF22-DD7E-0E0340281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723900"/>
            <a:ext cx="18897600" cy="76611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blue liquid in a blue container&#10;&#10;AI-generated content may be incorrect.">
            <a:extLst>
              <a:ext uri="{FF2B5EF4-FFF2-40B4-BE49-F238E27FC236}">
                <a16:creationId xmlns:a16="http://schemas.microsoft.com/office/drawing/2014/main" id="{A78AB82F-A699-4ABE-D6B0-F3EAB1D96C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301" y="5485293"/>
            <a:ext cx="1810379" cy="2647834"/>
          </a:xfrm>
          <a:prstGeom prst="rect">
            <a:avLst/>
          </a:prstGeom>
        </p:spPr>
      </p:pic>
      <p:pic>
        <p:nvPicPr>
          <p:cNvPr id="21" name="Picture 20" descr="A blue and white gradient&#10;&#10;AI-generated content may be incorrect.">
            <a:extLst>
              <a:ext uri="{FF2B5EF4-FFF2-40B4-BE49-F238E27FC236}">
                <a16:creationId xmlns:a16="http://schemas.microsoft.com/office/drawing/2014/main" id="{B95B8543-8DA2-D494-B80A-3A8614A0733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26194" y="1982938"/>
            <a:ext cx="1752600" cy="2648443"/>
          </a:xfrm>
          <a:prstGeom prst="rect">
            <a:avLst/>
          </a:prstGeom>
        </p:spPr>
      </p:pic>
      <p:pic>
        <p:nvPicPr>
          <p:cNvPr id="23" name="Picture 22" descr="A blue liquid in a blue container&#10;&#10;AI-generated content may be incorrect.">
            <a:extLst>
              <a:ext uri="{FF2B5EF4-FFF2-40B4-BE49-F238E27FC236}">
                <a16:creationId xmlns:a16="http://schemas.microsoft.com/office/drawing/2014/main" id="{972691A9-EA71-38B9-6977-B64BF2F732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29200" y="5448300"/>
            <a:ext cx="1810380" cy="2647835"/>
          </a:xfrm>
          <a:prstGeom prst="rect">
            <a:avLst/>
          </a:prstGeom>
        </p:spPr>
      </p:pic>
      <p:pic>
        <p:nvPicPr>
          <p:cNvPr id="25" name="Picture 24" descr="A blue and white background&#10;&#10;AI-generated content may be incorrect.">
            <a:extLst>
              <a:ext uri="{FF2B5EF4-FFF2-40B4-BE49-F238E27FC236}">
                <a16:creationId xmlns:a16="http://schemas.microsoft.com/office/drawing/2014/main" id="{61E564B2-17B0-EB67-765D-8B19290D12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6773333" y="2524328"/>
            <a:ext cx="2607734" cy="1676400"/>
          </a:xfrm>
          <a:prstGeom prst="rect">
            <a:avLst/>
          </a:prstGeom>
        </p:spPr>
      </p:pic>
      <p:pic>
        <p:nvPicPr>
          <p:cNvPr id="31" name="Picture 30" descr="A close-up of a blue sky&#10;&#10;AI-generated content may be incorrect.">
            <a:extLst>
              <a:ext uri="{FF2B5EF4-FFF2-40B4-BE49-F238E27FC236}">
                <a16:creationId xmlns:a16="http://schemas.microsoft.com/office/drawing/2014/main" id="{3D785B1D-529E-276E-F849-5246BEA0DD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335000" y="5448300"/>
            <a:ext cx="1735851" cy="2628888"/>
          </a:xfrm>
          <a:prstGeom prst="rect">
            <a:avLst/>
          </a:prstGeom>
        </p:spPr>
      </p:pic>
      <p:pic>
        <p:nvPicPr>
          <p:cNvPr id="1025" name="Picture 1024" descr="A blue and white painting&#10;&#10;AI-generated content may be incorrect.">
            <a:extLst>
              <a:ext uri="{FF2B5EF4-FFF2-40B4-BE49-F238E27FC236}">
                <a16:creationId xmlns:a16="http://schemas.microsoft.com/office/drawing/2014/main" id="{320E6DE8-7579-A65C-C153-B1C85BBF412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492453" y="2068838"/>
            <a:ext cx="1878180" cy="2607734"/>
          </a:xfrm>
          <a:prstGeom prst="rect">
            <a:avLst/>
          </a:prstGeom>
        </p:spPr>
      </p:pic>
      <p:sp>
        <p:nvSpPr>
          <p:cNvPr id="1028" name="TextBox 1027">
            <a:extLst>
              <a:ext uri="{FF2B5EF4-FFF2-40B4-BE49-F238E27FC236}">
                <a16:creationId xmlns:a16="http://schemas.microsoft.com/office/drawing/2014/main" id="{633B20CA-F714-4CB6-7F2F-A82C11509DD8}"/>
              </a:ext>
            </a:extLst>
          </p:cNvPr>
          <p:cNvSpPr txBox="1"/>
          <p:nvPr/>
        </p:nvSpPr>
        <p:spPr>
          <a:xfrm>
            <a:off x="2590800" y="8627650"/>
            <a:ext cx="12148456" cy="500778"/>
          </a:xfrm>
          <a:prstGeom prst="rect">
            <a:avLst/>
          </a:prstGeom>
          <a:noFill/>
        </p:spPr>
        <p:txBody>
          <a:bodyPr wrap="square">
            <a:spAutoFit/>
          </a:bodyPr>
          <a:lstStyle/>
          <a:p>
            <a:pPr algn="ctr">
              <a:lnSpc>
                <a:spcPts val="3749"/>
              </a:lnSpc>
            </a:pPr>
            <a:r>
              <a:rPr lang="en-US" sz="1800" dirty="0" err="1">
                <a:solidFill>
                  <a:srgbClr val="202020"/>
                </a:solidFill>
                <a:latin typeface="Arial"/>
                <a:ea typeface="Arial"/>
                <a:cs typeface="Arial"/>
                <a:sym typeface="Arial"/>
              </a:rPr>
              <a:t>Hình</a:t>
            </a:r>
            <a:r>
              <a:rPr lang="en-US" sz="1800" dirty="0">
                <a:solidFill>
                  <a:srgbClr val="202020"/>
                </a:solidFill>
                <a:latin typeface="Arial"/>
                <a:ea typeface="Arial"/>
                <a:cs typeface="Arial"/>
                <a:sym typeface="Arial"/>
              </a:rPr>
              <a:t> 18:</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Ảnh</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hưởng</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của</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tốc</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độ</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đến</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hình</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thái</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học</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bề</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mặt</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màng</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mỏng</a:t>
            </a:r>
            <a:r>
              <a:rPr lang="en-US" dirty="0">
                <a:solidFill>
                  <a:srgbClr val="202020"/>
                </a:solidFill>
                <a:latin typeface="Arial"/>
                <a:ea typeface="Arial"/>
                <a:cs typeface="Arial"/>
                <a:sym typeface="Arial"/>
              </a:rPr>
              <a:t> (PVA 8%)</a:t>
            </a:r>
            <a:endParaRPr lang="en-US" sz="1800" dirty="0">
              <a:solidFill>
                <a:srgbClr val="202020"/>
              </a:solidFill>
              <a:latin typeface="Arial"/>
              <a:ea typeface="Arial"/>
              <a:cs typeface="Arial"/>
              <a:sym typeface="Arial"/>
            </a:endParaRPr>
          </a:p>
        </p:txBody>
      </p:sp>
      <p:pic>
        <p:nvPicPr>
          <p:cNvPr id="4" name="Picture 3" descr="A blue surface with white spots&#10;&#10;AI-generated content may be incorrect.">
            <a:extLst>
              <a:ext uri="{FF2B5EF4-FFF2-40B4-BE49-F238E27FC236}">
                <a16:creationId xmlns:a16="http://schemas.microsoft.com/office/drawing/2014/main" id="{43394D35-5DB4-B39F-EAE3-E8C13062FAF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475606" y="2058661"/>
            <a:ext cx="1456641" cy="2607734"/>
          </a:xfrm>
          <a:prstGeom prst="rect">
            <a:avLst/>
          </a:prstGeom>
        </p:spPr>
      </p:pic>
      <p:pic>
        <p:nvPicPr>
          <p:cNvPr id="6" name="Picture 5" descr="A blue and white background&#10;&#10;AI-generated content may be incorrect.">
            <a:extLst>
              <a:ext uri="{FF2B5EF4-FFF2-40B4-BE49-F238E27FC236}">
                <a16:creationId xmlns:a16="http://schemas.microsoft.com/office/drawing/2014/main" id="{35742450-65EF-E4CD-CAD1-AF1F255186E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16188" y="5485293"/>
            <a:ext cx="1711494" cy="2610841"/>
          </a:xfrm>
          <a:prstGeom prst="rect">
            <a:avLst/>
          </a:prstGeom>
        </p:spPr>
      </p:pic>
    </p:spTree>
    <p:extLst>
      <p:ext uri="{BB962C8B-B14F-4D97-AF65-F5344CB8AC3E}">
        <p14:creationId xmlns:p14="http://schemas.microsoft.com/office/powerpoint/2010/main" val="961391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p:cNvGraphicFramePr>
            <a:graphicFrameLocks noGrp="1"/>
          </p:cNvGraphicFramePr>
          <p:nvPr>
            <p:extLst>
              <p:ext uri="{D42A27DB-BD31-4B8C-83A1-F6EECF244321}">
                <p14:modId xmlns:p14="http://schemas.microsoft.com/office/powerpoint/2010/main" val="1279595061"/>
              </p:ext>
            </p:extLst>
          </p:nvPr>
        </p:nvGraphicFramePr>
        <p:xfrm>
          <a:off x="1743166" y="1028700"/>
          <a:ext cx="14944634" cy="7106825"/>
        </p:xfrm>
        <a:graphic>
          <a:graphicData uri="http://schemas.openxmlformats.org/drawingml/2006/table">
            <a:tbl>
              <a:tblPr/>
              <a:tblGrid>
                <a:gridCol w="1966128">
                  <a:extLst>
                    <a:ext uri="{9D8B030D-6E8A-4147-A177-3AD203B41FA5}">
                      <a16:colId xmlns:a16="http://schemas.microsoft.com/office/drawing/2014/main" val="20000"/>
                    </a:ext>
                  </a:extLst>
                </a:gridCol>
                <a:gridCol w="390834">
                  <a:extLst>
                    <a:ext uri="{9D8B030D-6E8A-4147-A177-3AD203B41FA5}">
                      <a16:colId xmlns:a16="http://schemas.microsoft.com/office/drawing/2014/main" val="20001"/>
                    </a:ext>
                  </a:extLst>
                </a:gridCol>
                <a:gridCol w="12587672">
                  <a:extLst>
                    <a:ext uri="{9D8B030D-6E8A-4147-A177-3AD203B41FA5}">
                      <a16:colId xmlns:a16="http://schemas.microsoft.com/office/drawing/2014/main" val="20002"/>
                    </a:ext>
                  </a:extLst>
                </a:gridCol>
              </a:tblGrid>
              <a:tr h="3045619">
                <a:tc gridSpan="3">
                  <a:txBody>
                    <a:bodyPr/>
                    <a:lstStyle/>
                    <a:p>
                      <a:pPr algn="ctr">
                        <a:lnSpc>
                          <a:spcPts val="7699"/>
                        </a:lnSpc>
                        <a:defRPr/>
                      </a:pPr>
                      <a:r>
                        <a:rPr lang="en-US" sz="5499" b="1" dirty="0" err="1">
                          <a:solidFill>
                            <a:srgbClr val="3849A2"/>
                          </a:solidFill>
                          <a:latin typeface="Maven Pro Heavy"/>
                          <a:ea typeface="Maven Pro Heavy"/>
                          <a:cs typeface="Maven Pro Heavy"/>
                          <a:sym typeface="Maven Pro Heavy"/>
                        </a:rPr>
                        <a:t>Nội</a:t>
                      </a:r>
                      <a:r>
                        <a:rPr lang="en-US" sz="5499" b="1" dirty="0">
                          <a:solidFill>
                            <a:srgbClr val="3849A2"/>
                          </a:solidFill>
                          <a:latin typeface="Maven Pro Heavy"/>
                          <a:ea typeface="Maven Pro Heavy"/>
                          <a:cs typeface="Maven Pro Heavy"/>
                          <a:sym typeface="Maven Pro Heavy"/>
                        </a:rPr>
                        <a:t> dung</a:t>
                      </a: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hMerge="1">
                  <a:txBody>
                    <a:bodyPr/>
                    <a:lstStyle/>
                    <a:p>
                      <a:pPr algn="ctr">
                        <a:lnSpc>
                          <a:spcPts val="7699"/>
                        </a:lnSpc>
                        <a:defRPr/>
                      </a:pPr>
                      <a:r>
                        <a:rPr lang="en-US" sz="5499" b="1">
                          <a:solidFill>
                            <a:srgbClr val="3849A2"/>
                          </a:solidFill>
                          <a:latin typeface="Maven Pro Heavy"/>
                          <a:ea typeface="Maven Pro Heavy"/>
                          <a:cs typeface="Maven Pro Heavy"/>
                          <a:sym typeface="Maven Pro Heavy"/>
                        </a:rPr>
                        <a:t>Nội dung</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hMerge="1">
                  <a:txBody>
                    <a:bodyPr/>
                    <a:lstStyle/>
                    <a:p>
                      <a:pPr algn="ctr">
                        <a:lnSpc>
                          <a:spcPts val="7699"/>
                        </a:lnSpc>
                        <a:defRPr/>
                      </a:pPr>
                      <a:r>
                        <a:rPr lang="en-US" sz="5499" b="1">
                          <a:solidFill>
                            <a:srgbClr val="3849A2"/>
                          </a:solidFill>
                          <a:latin typeface="Maven Pro Heavy"/>
                          <a:ea typeface="Maven Pro Heavy"/>
                          <a:cs typeface="Maven Pro Heavy"/>
                          <a:sym typeface="Maven Pro Heavy"/>
                        </a:rPr>
                        <a:t>Nội dung</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38200">
                <a:tc>
                  <a:txBody>
                    <a:bodyPr/>
                    <a:lstStyle/>
                    <a:p>
                      <a:pPr algn="just">
                        <a:lnSpc>
                          <a:spcPts val="6300"/>
                        </a:lnSpc>
                        <a:defRPr/>
                      </a:pPr>
                      <a:r>
                        <a:rPr lang="en-US" sz="4500">
                          <a:solidFill>
                            <a:srgbClr val="202020"/>
                          </a:solidFill>
                          <a:latin typeface="Arial"/>
                          <a:ea typeface="Arial"/>
                          <a:cs typeface="Arial"/>
                          <a:sym typeface="Arial"/>
                        </a:rPr>
                        <a:t>I.</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r">
                        <a:lnSpc>
                          <a:spcPts val="6300"/>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6300"/>
                        </a:lnSpc>
                        <a:defRPr/>
                      </a:pPr>
                      <a:r>
                        <a:rPr lang="en-US" sz="4500">
                          <a:solidFill>
                            <a:srgbClr val="202020"/>
                          </a:solidFill>
                          <a:latin typeface="Arial"/>
                          <a:ea typeface="Arial"/>
                          <a:cs typeface="Arial"/>
                          <a:sym typeface="Arial"/>
                        </a:rPr>
                        <a:t>Tổng quan</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38200">
                <a:tc>
                  <a:txBody>
                    <a:bodyPr/>
                    <a:lstStyle/>
                    <a:p>
                      <a:pPr algn="just">
                        <a:lnSpc>
                          <a:spcPts val="6300"/>
                        </a:lnSpc>
                        <a:defRPr/>
                      </a:pPr>
                      <a:r>
                        <a:rPr lang="en-US" sz="4500">
                          <a:solidFill>
                            <a:srgbClr val="202020"/>
                          </a:solidFill>
                          <a:latin typeface="Arial"/>
                          <a:ea typeface="Arial"/>
                          <a:cs typeface="Arial"/>
                          <a:sym typeface="Arial"/>
                        </a:rPr>
                        <a:t>II.</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r">
                        <a:lnSpc>
                          <a:spcPts val="6300"/>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6300"/>
                        </a:lnSpc>
                        <a:defRPr/>
                      </a:pPr>
                      <a:r>
                        <a:rPr lang="en-US" sz="4500">
                          <a:solidFill>
                            <a:srgbClr val="202020"/>
                          </a:solidFill>
                          <a:latin typeface="Arial"/>
                          <a:ea typeface="Arial"/>
                          <a:cs typeface="Arial"/>
                          <a:sym typeface="Arial"/>
                        </a:rPr>
                        <a:t>Thiết kế, chế tạo máy sơn phủ</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38200">
                <a:tc>
                  <a:txBody>
                    <a:bodyPr/>
                    <a:lstStyle/>
                    <a:p>
                      <a:pPr algn="just">
                        <a:lnSpc>
                          <a:spcPts val="6300"/>
                        </a:lnSpc>
                        <a:defRPr/>
                      </a:pPr>
                      <a:r>
                        <a:rPr lang="en-US" sz="4500">
                          <a:solidFill>
                            <a:srgbClr val="202020"/>
                          </a:solidFill>
                          <a:latin typeface="Arial"/>
                          <a:ea typeface="Arial"/>
                          <a:cs typeface="Arial"/>
                          <a:sym typeface="Arial"/>
                        </a:rPr>
                        <a:t>III.</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r">
                        <a:lnSpc>
                          <a:spcPts val="6300"/>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6300"/>
                        </a:lnSpc>
                        <a:defRPr/>
                      </a:pPr>
                      <a:r>
                        <a:rPr lang="en-US" sz="4500" dirty="0" err="1">
                          <a:solidFill>
                            <a:srgbClr val="202020"/>
                          </a:solidFill>
                          <a:latin typeface="Arial"/>
                          <a:ea typeface="Arial"/>
                          <a:cs typeface="Arial"/>
                          <a:sym typeface="Arial"/>
                        </a:rPr>
                        <a:t>Ứng</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dụng</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máy</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tráng</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phủ</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trong</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linh</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kiện</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chuyển</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đổi</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điện</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năng</a:t>
                      </a: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38200">
                <a:tc>
                  <a:txBody>
                    <a:bodyPr/>
                    <a:lstStyle/>
                    <a:p>
                      <a:pPr algn="just">
                        <a:lnSpc>
                          <a:spcPts val="6300"/>
                        </a:lnSpc>
                        <a:defRPr/>
                      </a:pPr>
                      <a:r>
                        <a:rPr lang="en-US" sz="4500">
                          <a:solidFill>
                            <a:srgbClr val="000000"/>
                          </a:solidFill>
                          <a:latin typeface="Arial"/>
                          <a:ea typeface="Arial"/>
                          <a:cs typeface="Arial"/>
                          <a:sym typeface="Arial"/>
                        </a:rPr>
                        <a:t>IV.</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r">
                        <a:lnSpc>
                          <a:spcPts val="6300"/>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6300"/>
                        </a:lnSpc>
                        <a:defRPr/>
                      </a:pPr>
                      <a:r>
                        <a:rPr lang="en-US" sz="4500" dirty="0" err="1">
                          <a:solidFill>
                            <a:srgbClr val="000000"/>
                          </a:solidFill>
                          <a:latin typeface="Arial"/>
                          <a:ea typeface="Arial"/>
                          <a:cs typeface="Arial"/>
                          <a:sym typeface="Arial"/>
                        </a:rPr>
                        <a:t>Kết</a:t>
                      </a:r>
                      <a:r>
                        <a:rPr lang="en-US" sz="4500" dirty="0">
                          <a:solidFill>
                            <a:srgbClr val="000000"/>
                          </a:solidFill>
                          <a:latin typeface="Arial"/>
                          <a:ea typeface="Arial"/>
                          <a:cs typeface="Arial"/>
                          <a:sym typeface="Arial"/>
                        </a:rPr>
                        <a:t> </a:t>
                      </a:r>
                      <a:r>
                        <a:rPr lang="en-US" sz="4500" dirty="0" err="1">
                          <a:solidFill>
                            <a:srgbClr val="000000"/>
                          </a:solidFill>
                          <a:latin typeface="Arial"/>
                          <a:ea typeface="Arial"/>
                          <a:cs typeface="Arial"/>
                          <a:sym typeface="Arial"/>
                        </a:rPr>
                        <a:t>quả</a:t>
                      </a:r>
                      <a:r>
                        <a:rPr lang="en-US" sz="4500" dirty="0">
                          <a:solidFill>
                            <a:srgbClr val="000000"/>
                          </a:solidFill>
                          <a:latin typeface="Arial"/>
                          <a:ea typeface="Arial"/>
                          <a:cs typeface="Arial"/>
                          <a:sym typeface="Arial"/>
                        </a:rPr>
                        <a:t> </a:t>
                      </a:r>
                      <a:r>
                        <a:rPr lang="en-US" sz="4500" dirty="0" err="1">
                          <a:solidFill>
                            <a:srgbClr val="000000"/>
                          </a:solidFill>
                          <a:latin typeface="Arial"/>
                          <a:ea typeface="Arial"/>
                          <a:cs typeface="Arial"/>
                          <a:sym typeface="Arial"/>
                        </a:rPr>
                        <a:t>và</a:t>
                      </a:r>
                      <a:r>
                        <a:rPr lang="en-US" sz="4500" dirty="0">
                          <a:solidFill>
                            <a:srgbClr val="000000"/>
                          </a:solidFill>
                          <a:latin typeface="Arial"/>
                          <a:ea typeface="Arial"/>
                          <a:cs typeface="Arial"/>
                          <a:sym typeface="Arial"/>
                        </a:rPr>
                        <a:t> </a:t>
                      </a:r>
                      <a:r>
                        <a:rPr lang="en-US" sz="4500" dirty="0" err="1">
                          <a:solidFill>
                            <a:srgbClr val="000000"/>
                          </a:solidFill>
                          <a:latin typeface="Arial"/>
                          <a:ea typeface="Arial"/>
                          <a:cs typeface="Arial"/>
                          <a:sym typeface="Arial"/>
                        </a:rPr>
                        <a:t>thảo</a:t>
                      </a:r>
                      <a:r>
                        <a:rPr lang="en-US" sz="4500" dirty="0">
                          <a:solidFill>
                            <a:srgbClr val="000000"/>
                          </a:solidFill>
                          <a:latin typeface="Arial"/>
                          <a:ea typeface="Arial"/>
                          <a:cs typeface="Arial"/>
                          <a:sym typeface="Arial"/>
                        </a:rPr>
                        <a:t> </a:t>
                      </a:r>
                      <a:r>
                        <a:rPr lang="en-US" sz="4500" dirty="0" err="1">
                          <a:solidFill>
                            <a:srgbClr val="000000"/>
                          </a:solidFill>
                          <a:latin typeface="Arial"/>
                          <a:ea typeface="Arial"/>
                          <a:cs typeface="Arial"/>
                          <a:sym typeface="Arial"/>
                        </a:rPr>
                        <a:t>luận</a:t>
                      </a: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F98B5-677F-94F2-FCBD-CED5ABE4B2FB}"/>
            </a:ext>
          </a:extLst>
        </p:cNvPr>
        <p:cNvGrpSpPr/>
        <p:nvPr/>
      </p:nvGrpSpPr>
      <p:grpSpPr>
        <a:xfrm>
          <a:off x="0" y="0"/>
          <a:ext cx="0" cy="0"/>
          <a:chOff x="0" y="0"/>
          <a:chExt cx="0" cy="0"/>
        </a:xfrm>
      </p:grpSpPr>
      <p:sp>
        <p:nvSpPr>
          <p:cNvPr id="19" name="TextBox 19">
            <a:extLst>
              <a:ext uri="{FF2B5EF4-FFF2-40B4-BE49-F238E27FC236}">
                <a16:creationId xmlns:a16="http://schemas.microsoft.com/office/drawing/2014/main" id="{666F16B9-E5D0-37DC-6E07-1296B8492E41}"/>
              </a:ext>
            </a:extLst>
          </p:cNvPr>
          <p:cNvSpPr txBox="1"/>
          <p:nvPr/>
        </p:nvSpPr>
        <p:spPr>
          <a:xfrm>
            <a:off x="14245604" y="1790657"/>
            <a:ext cx="1764319" cy="495300"/>
          </a:xfrm>
          <a:prstGeom prst="rect">
            <a:avLst/>
          </a:prstGeom>
        </p:spPr>
        <p:txBody>
          <a:bodyPr lIns="0" tIns="0" rIns="0" bIns="0" rtlCol="0" anchor="t">
            <a:spAutoFit/>
          </a:bodyPr>
          <a:lstStyle/>
          <a:p>
            <a:pPr algn="ctr">
              <a:lnSpc>
                <a:spcPts val="3749"/>
              </a:lnSpc>
            </a:pPr>
            <a:r>
              <a:rPr lang="en-US" sz="2499">
                <a:solidFill>
                  <a:srgbClr val="FFFFFF"/>
                </a:solidFill>
                <a:latin typeface="Arial"/>
                <a:ea typeface="Arial"/>
                <a:cs typeface="Arial"/>
                <a:sym typeface="Arial"/>
              </a:rPr>
              <a:t>PVA 10%</a:t>
            </a:r>
          </a:p>
        </p:txBody>
      </p:sp>
      <p:sp>
        <p:nvSpPr>
          <p:cNvPr id="20" name="TextBox 20">
            <a:extLst>
              <a:ext uri="{FF2B5EF4-FFF2-40B4-BE49-F238E27FC236}">
                <a16:creationId xmlns:a16="http://schemas.microsoft.com/office/drawing/2014/main" id="{F84CE0FC-7947-4B11-0A61-71CB7E191A20}"/>
              </a:ext>
            </a:extLst>
          </p:cNvPr>
          <p:cNvSpPr txBox="1"/>
          <p:nvPr/>
        </p:nvSpPr>
        <p:spPr>
          <a:xfrm>
            <a:off x="727981" y="495300"/>
            <a:ext cx="15708946" cy="915251"/>
          </a:xfrm>
          <a:prstGeom prst="rect">
            <a:avLst/>
          </a:prstGeom>
        </p:spPr>
        <p:txBody>
          <a:bodyPr lIns="0" tIns="0" rIns="0" bIns="0" rtlCol="0" anchor="t">
            <a:spAutoFit/>
          </a:bodyPr>
          <a:lstStyle/>
          <a:p>
            <a:pPr marL="0" lvl="0" indent="0" algn="l">
              <a:lnSpc>
                <a:spcPts val="7800"/>
              </a:lnSpc>
              <a:spcBef>
                <a:spcPct val="0"/>
              </a:spcBef>
            </a:pPr>
            <a:r>
              <a:rPr lang="en-US" sz="6000" b="1" dirty="0">
                <a:solidFill>
                  <a:srgbClr val="3849A2"/>
                </a:solidFill>
                <a:latin typeface="Maven Pro Heavy"/>
                <a:ea typeface="Maven Pro Heavy"/>
                <a:cs typeface="Maven Pro Heavy"/>
                <a:sym typeface="Maven Pro Heavy"/>
              </a:rPr>
              <a:t>III. So </a:t>
            </a:r>
            <a:r>
              <a:rPr lang="en-US" sz="6000" b="1" dirty="0" err="1">
                <a:solidFill>
                  <a:srgbClr val="3849A2"/>
                </a:solidFill>
                <a:latin typeface="Maven Pro Heavy"/>
                <a:ea typeface="Maven Pro Heavy"/>
                <a:cs typeface="Maven Pro Heavy"/>
                <a:sym typeface="Maven Pro Heavy"/>
              </a:rPr>
              <a:t>sánh</a:t>
            </a:r>
            <a:r>
              <a:rPr lang="en-US" sz="6000" b="1" dirty="0">
                <a:solidFill>
                  <a:srgbClr val="3849A2"/>
                </a:solidFill>
                <a:latin typeface="Maven Pro Heavy"/>
                <a:ea typeface="Maven Pro Heavy"/>
                <a:cs typeface="Maven Pro Heavy"/>
                <a:sym typeface="Maven Pro Heavy"/>
              </a:rPr>
              <a:t> </a:t>
            </a:r>
          </a:p>
        </p:txBody>
      </p:sp>
      <p:pic>
        <p:nvPicPr>
          <p:cNvPr id="1026" name="Picture 2">
            <a:extLst>
              <a:ext uri="{FF2B5EF4-FFF2-40B4-BE49-F238E27FC236}">
                <a16:creationId xmlns:a16="http://schemas.microsoft.com/office/drawing/2014/main" id="{2C5C2453-2719-881E-23E9-ACAF77F041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723900"/>
            <a:ext cx="18897600" cy="7661189"/>
          </a:xfrm>
          <a:prstGeom prst="rect">
            <a:avLst/>
          </a:prstGeom>
          <a:noFill/>
          <a:extLst>
            <a:ext uri="{909E8E84-426E-40DD-AFC4-6F175D3DCCD1}">
              <a14:hiddenFill xmlns:a14="http://schemas.microsoft.com/office/drawing/2010/main">
                <a:solidFill>
                  <a:srgbClr val="FFFFFF"/>
                </a:solidFill>
              </a14:hiddenFill>
            </a:ext>
          </a:extLst>
        </p:spPr>
      </p:pic>
      <p:sp>
        <p:nvSpPr>
          <p:cNvPr id="1028" name="TextBox 1027">
            <a:extLst>
              <a:ext uri="{FF2B5EF4-FFF2-40B4-BE49-F238E27FC236}">
                <a16:creationId xmlns:a16="http://schemas.microsoft.com/office/drawing/2014/main" id="{B125165C-C35F-3A77-CD37-1AEADA7A52ED}"/>
              </a:ext>
            </a:extLst>
          </p:cNvPr>
          <p:cNvSpPr txBox="1"/>
          <p:nvPr/>
        </p:nvSpPr>
        <p:spPr>
          <a:xfrm>
            <a:off x="2590800" y="8627650"/>
            <a:ext cx="12148456" cy="500778"/>
          </a:xfrm>
          <a:prstGeom prst="rect">
            <a:avLst/>
          </a:prstGeom>
          <a:noFill/>
        </p:spPr>
        <p:txBody>
          <a:bodyPr wrap="square">
            <a:spAutoFit/>
          </a:bodyPr>
          <a:lstStyle/>
          <a:p>
            <a:pPr algn="ctr">
              <a:lnSpc>
                <a:spcPts val="3749"/>
              </a:lnSpc>
            </a:pPr>
            <a:r>
              <a:rPr lang="en-US" sz="1800" dirty="0" err="1">
                <a:solidFill>
                  <a:srgbClr val="202020"/>
                </a:solidFill>
                <a:latin typeface="Arial"/>
                <a:ea typeface="Arial"/>
                <a:cs typeface="Arial"/>
                <a:sym typeface="Arial"/>
              </a:rPr>
              <a:t>Hình</a:t>
            </a:r>
            <a:r>
              <a:rPr lang="en-US" sz="1800" dirty="0">
                <a:solidFill>
                  <a:srgbClr val="202020"/>
                </a:solidFill>
                <a:latin typeface="Arial"/>
                <a:ea typeface="Arial"/>
                <a:cs typeface="Arial"/>
                <a:sym typeface="Arial"/>
              </a:rPr>
              <a:t> 18:</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Ảnh</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hưởng</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của</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tốc</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độ</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đến</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hình</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thái</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học</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bề</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mặt</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màng</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mỏng</a:t>
            </a:r>
            <a:r>
              <a:rPr lang="en-US" dirty="0">
                <a:solidFill>
                  <a:srgbClr val="202020"/>
                </a:solidFill>
                <a:latin typeface="Arial"/>
                <a:ea typeface="Arial"/>
                <a:cs typeface="Arial"/>
                <a:sym typeface="Arial"/>
              </a:rPr>
              <a:t> (PVA 9%)</a:t>
            </a:r>
            <a:endParaRPr lang="en-US" sz="1800" dirty="0">
              <a:solidFill>
                <a:srgbClr val="202020"/>
              </a:solidFill>
              <a:latin typeface="Arial"/>
              <a:ea typeface="Arial"/>
              <a:cs typeface="Arial"/>
              <a:sym typeface="Arial"/>
            </a:endParaRPr>
          </a:p>
        </p:txBody>
      </p:sp>
      <p:pic>
        <p:nvPicPr>
          <p:cNvPr id="24" name="Picture 23" descr="A blue and white background&#10;&#10;AI-generated content may be incorrect.">
            <a:extLst>
              <a:ext uri="{FF2B5EF4-FFF2-40B4-BE49-F238E27FC236}">
                <a16:creationId xmlns:a16="http://schemas.microsoft.com/office/drawing/2014/main" id="{29CF1EEE-AC55-5769-AF58-DCD1AB535C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29322" y="5448300"/>
            <a:ext cx="1581399" cy="2331856"/>
          </a:xfrm>
          <a:prstGeom prst="rect">
            <a:avLst/>
          </a:prstGeom>
        </p:spPr>
      </p:pic>
      <p:pic>
        <p:nvPicPr>
          <p:cNvPr id="27" name="Picture 26" descr="A blue surface with a blurry background&#10;&#10;AI-generated content may be incorrect.">
            <a:extLst>
              <a:ext uri="{FF2B5EF4-FFF2-40B4-BE49-F238E27FC236}">
                <a16:creationId xmlns:a16="http://schemas.microsoft.com/office/drawing/2014/main" id="{914BDFA0-BE00-91D6-6814-AEE9F07FA0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4244" y="2355951"/>
            <a:ext cx="1607685" cy="2198543"/>
          </a:xfrm>
          <a:prstGeom prst="rect">
            <a:avLst/>
          </a:prstGeom>
        </p:spPr>
      </p:pic>
      <p:pic>
        <p:nvPicPr>
          <p:cNvPr id="29" name="Picture 28" descr="A blurry blue and white background&#10;&#10;AI-generated content may be incorrect.">
            <a:extLst>
              <a:ext uri="{FF2B5EF4-FFF2-40B4-BE49-F238E27FC236}">
                <a16:creationId xmlns:a16="http://schemas.microsoft.com/office/drawing/2014/main" id="{41895DFB-D4B9-DBCF-7AF4-65084725390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76800" y="5441197"/>
            <a:ext cx="1972521" cy="2331856"/>
          </a:xfrm>
          <a:prstGeom prst="rect">
            <a:avLst/>
          </a:prstGeom>
        </p:spPr>
      </p:pic>
      <p:pic>
        <p:nvPicPr>
          <p:cNvPr id="1029" name="Picture 1028" descr="A blue and white painted wall&#10;&#10;AI-generated content may be incorrect.">
            <a:extLst>
              <a:ext uri="{FF2B5EF4-FFF2-40B4-BE49-F238E27FC236}">
                <a16:creationId xmlns:a16="http://schemas.microsoft.com/office/drawing/2014/main" id="{513A0AEF-41D1-524F-84BE-3EFBBFB3273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69183" y="2355951"/>
            <a:ext cx="1533302" cy="2198543"/>
          </a:xfrm>
          <a:prstGeom prst="rect">
            <a:avLst/>
          </a:prstGeom>
        </p:spPr>
      </p:pic>
      <p:pic>
        <p:nvPicPr>
          <p:cNvPr id="1031" name="Picture 1030" descr="A blue and white background&#10;&#10;AI-generated content may be incorrect.">
            <a:extLst>
              <a:ext uri="{FF2B5EF4-FFF2-40B4-BE49-F238E27FC236}">
                <a16:creationId xmlns:a16="http://schemas.microsoft.com/office/drawing/2014/main" id="{CDC97FA0-13E6-2933-C723-AB2E984971E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15400" y="5448300"/>
            <a:ext cx="2054254" cy="2331856"/>
          </a:xfrm>
          <a:prstGeom prst="rect">
            <a:avLst/>
          </a:prstGeom>
        </p:spPr>
      </p:pic>
      <p:pic>
        <p:nvPicPr>
          <p:cNvPr id="1033" name="Picture 1032" descr="A blue and white background&#10;&#10;AI-generated content may be incorrect.">
            <a:extLst>
              <a:ext uri="{FF2B5EF4-FFF2-40B4-BE49-F238E27FC236}">
                <a16:creationId xmlns:a16="http://schemas.microsoft.com/office/drawing/2014/main" id="{23D2B775-4C52-AF40-C383-C2A61F251A8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324338" y="2355951"/>
            <a:ext cx="1691736" cy="2198543"/>
          </a:xfrm>
          <a:prstGeom prst="rect">
            <a:avLst/>
          </a:prstGeom>
        </p:spPr>
      </p:pic>
      <p:pic>
        <p:nvPicPr>
          <p:cNvPr id="1035" name="Picture 1034" descr="A close up of a blue object&#10;&#10;AI-generated content may be incorrect.">
            <a:extLst>
              <a:ext uri="{FF2B5EF4-FFF2-40B4-BE49-F238E27FC236}">
                <a16:creationId xmlns:a16="http://schemas.microsoft.com/office/drawing/2014/main" id="{E887F61C-B10E-E0D7-CB55-510497AA6D9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647336" y="5448300"/>
            <a:ext cx="1480427" cy="2331856"/>
          </a:xfrm>
          <a:prstGeom prst="rect">
            <a:avLst/>
          </a:prstGeom>
        </p:spPr>
      </p:pic>
    </p:spTree>
    <p:extLst>
      <p:ext uri="{BB962C8B-B14F-4D97-AF65-F5344CB8AC3E}">
        <p14:creationId xmlns:p14="http://schemas.microsoft.com/office/powerpoint/2010/main" val="2931059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67A40-094F-BF0C-78B1-31066BE927C2}"/>
            </a:ext>
          </a:extLst>
        </p:cNvPr>
        <p:cNvGrpSpPr/>
        <p:nvPr/>
      </p:nvGrpSpPr>
      <p:grpSpPr>
        <a:xfrm>
          <a:off x="0" y="0"/>
          <a:ext cx="0" cy="0"/>
          <a:chOff x="0" y="0"/>
          <a:chExt cx="0" cy="0"/>
        </a:xfrm>
      </p:grpSpPr>
      <p:sp>
        <p:nvSpPr>
          <p:cNvPr id="20" name="TextBox 20">
            <a:extLst>
              <a:ext uri="{FF2B5EF4-FFF2-40B4-BE49-F238E27FC236}">
                <a16:creationId xmlns:a16="http://schemas.microsoft.com/office/drawing/2014/main" id="{1126734B-5EB3-933D-9384-C90EBA1AFE05}"/>
              </a:ext>
            </a:extLst>
          </p:cNvPr>
          <p:cNvSpPr txBox="1"/>
          <p:nvPr/>
        </p:nvSpPr>
        <p:spPr>
          <a:xfrm>
            <a:off x="727981" y="495300"/>
            <a:ext cx="15708946" cy="915251"/>
          </a:xfrm>
          <a:prstGeom prst="rect">
            <a:avLst/>
          </a:prstGeom>
        </p:spPr>
        <p:txBody>
          <a:bodyPr lIns="0" tIns="0" rIns="0" bIns="0" rtlCol="0" anchor="t">
            <a:spAutoFit/>
          </a:bodyPr>
          <a:lstStyle/>
          <a:p>
            <a:pPr marL="0" lvl="0" indent="0" algn="l">
              <a:lnSpc>
                <a:spcPts val="7800"/>
              </a:lnSpc>
              <a:spcBef>
                <a:spcPct val="0"/>
              </a:spcBef>
            </a:pPr>
            <a:r>
              <a:rPr lang="en-US" sz="6000" b="1" dirty="0">
                <a:solidFill>
                  <a:srgbClr val="3849A2"/>
                </a:solidFill>
                <a:latin typeface="Maven Pro Heavy"/>
                <a:ea typeface="Maven Pro Heavy"/>
                <a:cs typeface="Maven Pro Heavy"/>
                <a:sym typeface="Maven Pro Heavy"/>
              </a:rPr>
              <a:t>III. So </a:t>
            </a:r>
            <a:r>
              <a:rPr lang="en-US" sz="6000" b="1" dirty="0" err="1">
                <a:solidFill>
                  <a:srgbClr val="3849A2"/>
                </a:solidFill>
                <a:latin typeface="Maven Pro Heavy"/>
                <a:ea typeface="Maven Pro Heavy"/>
                <a:cs typeface="Maven Pro Heavy"/>
                <a:sym typeface="Maven Pro Heavy"/>
              </a:rPr>
              <a:t>sánh</a:t>
            </a:r>
            <a:r>
              <a:rPr lang="en-US" sz="6000" b="1" dirty="0">
                <a:solidFill>
                  <a:srgbClr val="3849A2"/>
                </a:solidFill>
                <a:latin typeface="Maven Pro Heavy"/>
                <a:ea typeface="Maven Pro Heavy"/>
                <a:cs typeface="Maven Pro Heavy"/>
                <a:sym typeface="Maven Pro Heavy"/>
              </a:rPr>
              <a:t> </a:t>
            </a:r>
          </a:p>
        </p:txBody>
      </p:sp>
      <p:sp>
        <p:nvSpPr>
          <p:cNvPr id="1028" name="TextBox 1027">
            <a:extLst>
              <a:ext uri="{FF2B5EF4-FFF2-40B4-BE49-F238E27FC236}">
                <a16:creationId xmlns:a16="http://schemas.microsoft.com/office/drawing/2014/main" id="{AFEAB431-8201-634D-0921-ADDE0C687B28}"/>
              </a:ext>
            </a:extLst>
          </p:cNvPr>
          <p:cNvSpPr txBox="1"/>
          <p:nvPr/>
        </p:nvSpPr>
        <p:spPr>
          <a:xfrm>
            <a:off x="3429000" y="8064597"/>
            <a:ext cx="12148456" cy="500778"/>
          </a:xfrm>
          <a:prstGeom prst="rect">
            <a:avLst/>
          </a:prstGeom>
          <a:noFill/>
        </p:spPr>
        <p:txBody>
          <a:bodyPr wrap="square">
            <a:spAutoFit/>
          </a:bodyPr>
          <a:lstStyle/>
          <a:p>
            <a:pPr algn="ctr">
              <a:lnSpc>
                <a:spcPts val="3749"/>
              </a:lnSpc>
            </a:pPr>
            <a:r>
              <a:rPr lang="en-US" sz="1800" dirty="0" err="1">
                <a:solidFill>
                  <a:srgbClr val="202020"/>
                </a:solidFill>
                <a:latin typeface="Arial"/>
                <a:ea typeface="Arial"/>
                <a:cs typeface="Arial"/>
                <a:sym typeface="Arial"/>
              </a:rPr>
              <a:t>Hình</a:t>
            </a:r>
            <a:r>
              <a:rPr lang="en-US" sz="1800" dirty="0">
                <a:solidFill>
                  <a:srgbClr val="202020"/>
                </a:solidFill>
                <a:latin typeface="Arial"/>
                <a:ea typeface="Arial"/>
                <a:cs typeface="Arial"/>
                <a:sym typeface="Arial"/>
              </a:rPr>
              <a:t> 19:</a:t>
            </a:r>
            <a:r>
              <a:rPr lang="en-US" dirty="0">
                <a:solidFill>
                  <a:srgbClr val="202020"/>
                </a:solidFill>
                <a:latin typeface="Arial"/>
                <a:ea typeface="Arial"/>
                <a:cs typeface="Arial"/>
                <a:sym typeface="Arial"/>
              </a:rPr>
              <a:t> So </a:t>
            </a:r>
            <a:r>
              <a:rPr lang="en-US" dirty="0" err="1">
                <a:solidFill>
                  <a:srgbClr val="202020"/>
                </a:solidFill>
                <a:latin typeface="Arial"/>
                <a:ea typeface="Arial"/>
                <a:cs typeface="Arial"/>
                <a:sym typeface="Arial"/>
              </a:rPr>
              <a:t>sánh</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bề</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mặt</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màng</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mỏng</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giữa</a:t>
            </a:r>
            <a:r>
              <a:rPr lang="en-US" dirty="0">
                <a:solidFill>
                  <a:srgbClr val="202020"/>
                </a:solidFill>
                <a:latin typeface="Arial"/>
                <a:ea typeface="Arial"/>
                <a:cs typeface="Arial"/>
                <a:sym typeface="Arial"/>
              </a:rPr>
              <a:t> spin-coating </a:t>
            </a:r>
            <a:r>
              <a:rPr lang="en-US" dirty="0" err="1">
                <a:solidFill>
                  <a:srgbClr val="202020"/>
                </a:solidFill>
                <a:latin typeface="Arial"/>
                <a:ea typeface="Arial"/>
                <a:cs typeface="Arial"/>
                <a:sym typeface="Arial"/>
              </a:rPr>
              <a:t>và</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balde</a:t>
            </a:r>
            <a:r>
              <a:rPr lang="en-US" dirty="0">
                <a:solidFill>
                  <a:srgbClr val="202020"/>
                </a:solidFill>
                <a:latin typeface="Arial"/>
                <a:ea typeface="Arial"/>
                <a:cs typeface="Arial"/>
                <a:sym typeface="Arial"/>
              </a:rPr>
              <a:t>-coating (PVA 9%)</a:t>
            </a:r>
            <a:endParaRPr lang="en-US" sz="1800" dirty="0">
              <a:solidFill>
                <a:srgbClr val="202020"/>
              </a:solidFill>
              <a:latin typeface="Arial"/>
              <a:ea typeface="Arial"/>
              <a:cs typeface="Arial"/>
              <a:sym typeface="Arial"/>
            </a:endParaRPr>
          </a:p>
        </p:txBody>
      </p:sp>
      <p:pic>
        <p:nvPicPr>
          <p:cNvPr id="3" name="Picture 2" descr="A blue paint with red dots&#10;&#10;AI-generated content may be incorrect.">
            <a:extLst>
              <a:ext uri="{FF2B5EF4-FFF2-40B4-BE49-F238E27FC236}">
                <a16:creationId xmlns:a16="http://schemas.microsoft.com/office/drawing/2014/main" id="{5FF70DCB-E569-2AC2-C27D-65B7A1604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2247900"/>
            <a:ext cx="5641602" cy="4979348"/>
          </a:xfrm>
          <a:prstGeom prst="rect">
            <a:avLst/>
          </a:prstGeom>
        </p:spPr>
      </p:pic>
      <p:sp>
        <p:nvSpPr>
          <p:cNvPr id="7" name="TextBox 6">
            <a:extLst>
              <a:ext uri="{FF2B5EF4-FFF2-40B4-BE49-F238E27FC236}">
                <a16:creationId xmlns:a16="http://schemas.microsoft.com/office/drawing/2014/main" id="{FA6EA0C4-9195-7CD5-E374-3542F763B123}"/>
              </a:ext>
            </a:extLst>
          </p:cNvPr>
          <p:cNvSpPr txBox="1"/>
          <p:nvPr/>
        </p:nvSpPr>
        <p:spPr>
          <a:xfrm>
            <a:off x="5105400" y="7242005"/>
            <a:ext cx="1524000" cy="369332"/>
          </a:xfrm>
          <a:prstGeom prst="rect">
            <a:avLst/>
          </a:prstGeom>
          <a:noFill/>
        </p:spPr>
        <p:txBody>
          <a:bodyPr wrap="square">
            <a:spAutoFit/>
          </a:bodyPr>
          <a:lstStyle/>
          <a:p>
            <a:r>
              <a:rPr lang="en-US" dirty="0">
                <a:solidFill>
                  <a:srgbClr val="202020"/>
                </a:solidFill>
                <a:latin typeface="Arial"/>
                <a:ea typeface="Arial"/>
                <a:cs typeface="Arial"/>
                <a:sym typeface="Arial"/>
              </a:rPr>
              <a:t>spin-coating</a:t>
            </a:r>
            <a:endParaRPr lang="en-US" dirty="0"/>
          </a:p>
        </p:txBody>
      </p:sp>
      <p:sp>
        <p:nvSpPr>
          <p:cNvPr id="13" name="TextBox 12">
            <a:extLst>
              <a:ext uri="{FF2B5EF4-FFF2-40B4-BE49-F238E27FC236}">
                <a16:creationId xmlns:a16="http://schemas.microsoft.com/office/drawing/2014/main" id="{05E84C27-F921-8201-147F-33462CC4ED94}"/>
              </a:ext>
            </a:extLst>
          </p:cNvPr>
          <p:cNvSpPr txBox="1"/>
          <p:nvPr/>
        </p:nvSpPr>
        <p:spPr>
          <a:xfrm>
            <a:off x="12322733" y="7243182"/>
            <a:ext cx="1752600" cy="369332"/>
          </a:xfrm>
          <a:prstGeom prst="rect">
            <a:avLst/>
          </a:prstGeom>
          <a:noFill/>
        </p:spPr>
        <p:txBody>
          <a:bodyPr wrap="square">
            <a:spAutoFit/>
          </a:bodyPr>
          <a:lstStyle/>
          <a:p>
            <a:r>
              <a:rPr lang="en-US" dirty="0" err="1">
                <a:solidFill>
                  <a:srgbClr val="202020"/>
                </a:solidFill>
                <a:latin typeface="Arial"/>
                <a:ea typeface="Arial"/>
                <a:cs typeface="Arial"/>
                <a:sym typeface="Arial"/>
              </a:rPr>
              <a:t>balde</a:t>
            </a:r>
            <a:r>
              <a:rPr lang="en-US" dirty="0">
                <a:solidFill>
                  <a:srgbClr val="202020"/>
                </a:solidFill>
                <a:latin typeface="Arial"/>
                <a:ea typeface="Arial"/>
                <a:cs typeface="Arial"/>
                <a:sym typeface="Arial"/>
              </a:rPr>
              <a:t>-coating</a:t>
            </a:r>
            <a:endParaRPr lang="en-US" dirty="0"/>
          </a:p>
        </p:txBody>
      </p:sp>
      <p:pic>
        <p:nvPicPr>
          <p:cNvPr id="18" name="Picture 17" descr="A blue and white background&#10;&#10;AI-generated content may be incorrect.">
            <a:extLst>
              <a:ext uri="{FF2B5EF4-FFF2-40B4-BE49-F238E27FC236}">
                <a16:creationId xmlns:a16="http://schemas.microsoft.com/office/drawing/2014/main" id="{3C45C333-10D9-CB7F-103F-61251E526D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72800" y="2247901"/>
            <a:ext cx="3842866" cy="4994104"/>
          </a:xfrm>
          <a:prstGeom prst="rect">
            <a:avLst/>
          </a:prstGeom>
        </p:spPr>
      </p:pic>
    </p:spTree>
    <p:extLst>
      <p:ext uri="{BB962C8B-B14F-4D97-AF65-F5344CB8AC3E}">
        <p14:creationId xmlns:p14="http://schemas.microsoft.com/office/powerpoint/2010/main" val="1390320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IV</a:t>
            </a:r>
            <a:r>
              <a:rPr lang="en-US" sz="6000" b="1" u="none" strike="noStrike">
                <a:solidFill>
                  <a:srgbClr val="3849A2"/>
                </a:solidFill>
                <a:latin typeface="Maven Pro Heavy"/>
                <a:ea typeface="Maven Pro Heavy"/>
                <a:cs typeface="Maven Pro Heavy"/>
                <a:sym typeface="Maven Pro Heavy"/>
              </a:rPr>
              <a:t>. Kết quả và thảo luận</a:t>
            </a:r>
          </a:p>
        </p:txBody>
      </p:sp>
      <p:sp>
        <p:nvSpPr>
          <p:cNvPr id="8" name="TextBox 8"/>
          <p:cNvSpPr txBox="1"/>
          <p:nvPr/>
        </p:nvSpPr>
        <p:spPr>
          <a:xfrm>
            <a:off x="1010092" y="1801441"/>
            <a:ext cx="13681280" cy="520335"/>
          </a:xfrm>
          <a:prstGeom prst="rect">
            <a:avLst/>
          </a:prstGeom>
        </p:spPr>
        <p:txBody>
          <a:bodyPr lIns="0" tIns="0" rIns="0" bIns="0" rtlCol="0" anchor="t">
            <a:spAutoFit/>
          </a:bodyPr>
          <a:lstStyle/>
          <a:p>
            <a:pPr algn="just">
              <a:lnSpc>
                <a:spcPts val="4500"/>
              </a:lnSpc>
            </a:pPr>
            <a:r>
              <a:rPr lang="en-US" sz="3000" dirty="0" err="1">
                <a:solidFill>
                  <a:srgbClr val="202020"/>
                </a:solidFill>
                <a:latin typeface="Arial"/>
                <a:ea typeface="Arial"/>
                <a:cs typeface="Arial"/>
                <a:sym typeface="Arial"/>
              </a:rPr>
              <a:t>Thiết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và</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tạo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thành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công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máy</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sơn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phủ</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r>
              <a:rPr lang="en-US" sz="3000" dirty="0">
                <a:solidFill>
                  <a:srgbClr val="202020"/>
                </a:solidFill>
                <a:latin typeface="Arial"/>
                <a:ea typeface="Arial"/>
                <a:cs typeface="Arial"/>
                <a:sym typeface="Arial"/>
              </a:rPr>
              <a:t> doctor blade coater</a:t>
            </a:r>
          </a:p>
        </p:txBody>
      </p:sp>
      <p:sp>
        <p:nvSpPr>
          <p:cNvPr id="6" name="TextBox 6">
            <a:extLst>
              <a:ext uri="{FF2B5EF4-FFF2-40B4-BE49-F238E27FC236}">
                <a16:creationId xmlns:a16="http://schemas.microsoft.com/office/drawing/2014/main" id="{1B2D982D-5482-C19A-20EB-DCF1A74064CE}"/>
              </a:ext>
            </a:extLst>
          </p:cNvPr>
          <p:cNvSpPr txBox="1"/>
          <p:nvPr/>
        </p:nvSpPr>
        <p:spPr>
          <a:xfrm>
            <a:off x="4641576" y="8443507"/>
            <a:ext cx="8981698" cy="428835"/>
          </a:xfrm>
          <a:prstGeom prst="rect">
            <a:avLst/>
          </a:prstGeom>
        </p:spPr>
        <p:txBody>
          <a:bodyPr lIns="0" tIns="0" rIns="0" bIns="0" rtlCol="0" anchor="t">
            <a:spAutoFit/>
          </a:bodyPr>
          <a:lstStyle/>
          <a:p>
            <a:pPr algn="ctr">
              <a:lnSpc>
                <a:spcPts val="3749"/>
              </a:lnSpc>
            </a:pPr>
            <a:r>
              <a:rPr lang="en-US" sz="2499" dirty="0" err="1">
                <a:solidFill>
                  <a:srgbClr val="202020"/>
                </a:solidFill>
                <a:latin typeface="Arial"/>
                <a:ea typeface="Arial"/>
                <a:cs typeface="Arial"/>
                <a:sym typeface="Arial"/>
              </a:rPr>
              <a:t>Hình</a:t>
            </a:r>
            <a:r>
              <a:rPr lang="en-US" sz="2499" dirty="0">
                <a:solidFill>
                  <a:srgbClr val="202020"/>
                </a:solidFill>
                <a:latin typeface="Arial"/>
                <a:ea typeface="Arial"/>
                <a:cs typeface="Arial"/>
                <a:sym typeface="Arial"/>
              </a:rPr>
              <a:t> 19: </a:t>
            </a:r>
            <a:r>
              <a:rPr lang="en-US" sz="2499" dirty="0" err="1">
                <a:solidFill>
                  <a:srgbClr val="202020"/>
                </a:solidFill>
                <a:latin typeface="Arial"/>
                <a:ea typeface="Arial"/>
                <a:cs typeface="Arial"/>
                <a:sym typeface="Arial"/>
              </a:rPr>
              <a:t>Phần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cơ</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khí</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của</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thiết</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bị</a:t>
            </a:r>
            <a:r>
              <a:rPr lang="en-US" sz="2499" dirty="0">
                <a:solidFill>
                  <a:srgbClr val="202020"/>
                </a:solidFill>
                <a:latin typeface="Arial"/>
                <a:ea typeface="Arial"/>
                <a:cs typeface="Arial"/>
                <a:sym typeface="Arial"/>
              </a:rPr>
              <a:t> a) </a:t>
            </a:r>
            <a:r>
              <a:rPr lang="en-US" sz="2499" dirty="0" err="1">
                <a:solidFill>
                  <a:srgbClr val="202020"/>
                </a:solidFill>
                <a:latin typeface="Arial"/>
                <a:ea typeface="Arial"/>
                <a:cs typeface="Arial"/>
                <a:sym typeface="Arial"/>
              </a:rPr>
              <a:t>thiết</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kế</a:t>
            </a:r>
            <a:r>
              <a:rPr lang="en-US" sz="2499" dirty="0">
                <a:solidFill>
                  <a:srgbClr val="202020"/>
                </a:solidFill>
                <a:latin typeface="Arial"/>
                <a:ea typeface="Arial"/>
                <a:cs typeface="Arial"/>
                <a:sym typeface="Arial"/>
              </a:rPr>
              <a:t> b) </a:t>
            </a:r>
            <a:r>
              <a:rPr lang="en-US" sz="2499" dirty="0" err="1">
                <a:solidFill>
                  <a:srgbClr val="202020"/>
                </a:solidFill>
                <a:latin typeface="Arial"/>
                <a:ea typeface="Arial"/>
                <a:cs typeface="Arial"/>
                <a:sym typeface="Arial"/>
              </a:rPr>
              <a:t>thực</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tế</a:t>
            </a:r>
            <a:endParaRPr lang="en-US" sz="2499" dirty="0">
              <a:solidFill>
                <a:srgbClr val="202020"/>
              </a:solidFill>
              <a:latin typeface="Arial"/>
              <a:ea typeface="Arial"/>
              <a:cs typeface="Arial"/>
              <a:sym typeface="Arial"/>
            </a:endParaRPr>
          </a:p>
        </p:txBody>
      </p:sp>
      <p:sp>
        <p:nvSpPr>
          <p:cNvPr id="9" name="TextBox 7">
            <a:extLst>
              <a:ext uri="{FF2B5EF4-FFF2-40B4-BE49-F238E27FC236}">
                <a16:creationId xmlns:a16="http://schemas.microsoft.com/office/drawing/2014/main" id="{7EAE3B24-D533-8EF3-2FB3-1054B2F49E21}"/>
              </a:ext>
            </a:extLst>
          </p:cNvPr>
          <p:cNvSpPr txBox="1"/>
          <p:nvPr/>
        </p:nvSpPr>
        <p:spPr>
          <a:xfrm>
            <a:off x="2798427" y="2887897"/>
            <a:ext cx="557843" cy="609600"/>
          </a:xfrm>
          <a:prstGeom prst="rect">
            <a:avLst/>
          </a:prstGeom>
        </p:spPr>
        <p:txBody>
          <a:bodyPr lIns="0" tIns="0" rIns="0" bIns="0" rtlCol="0" anchor="t">
            <a:spAutoFit/>
          </a:bodyPr>
          <a:lstStyle/>
          <a:p>
            <a:pPr algn="ctr">
              <a:lnSpc>
                <a:spcPts val="4500"/>
              </a:lnSpc>
            </a:pPr>
            <a:r>
              <a:rPr lang="en-US" sz="3000" dirty="0">
                <a:solidFill>
                  <a:srgbClr val="202020"/>
                </a:solidFill>
                <a:latin typeface="Arial"/>
                <a:ea typeface="Arial"/>
                <a:cs typeface="Arial"/>
                <a:sym typeface="Arial"/>
              </a:rPr>
              <a:t>a)</a:t>
            </a:r>
          </a:p>
        </p:txBody>
      </p:sp>
      <p:sp>
        <p:nvSpPr>
          <p:cNvPr id="10" name="TextBox 8">
            <a:extLst>
              <a:ext uri="{FF2B5EF4-FFF2-40B4-BE49-F238E27FC236}">
                <a16:creationId xmlns:a16="http://schemas.microsoft.com/office/drawing/2014/main" id="{352BD9F3-8276-9B44-6F2D-5862C827F4EC}"/>
              </a:ext>
            </a:extLst>
          </p:cNvPr>
          <p:cNvSpPr txBox="1"/>
          <p:nvPr/>
        </p:nvSpPr>
        <p:spPr>
          <a:xfrm>
            <a:off x="9791848" y="2887897"/>
            <a:ext cx="601804" cy="609600"/>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b)</a:t>
            </a:r>
          </a:p>
        </p:txBody>
      </p:sp>
      <p:pic>
        <p:nvPicPr>
          <p:cNvPr id="11" name="Picture 10" descr="A white printer with a blue screen&#10;&#10;AI-generated content may be incorrect.">
            <a:extLst>
              <a:ext uri="{FF2B5EF4-FFF2-40B4-BE49-F238E27FC236}">
                <a16:creationId xmlns:a16="http://schemas.microsoft.com/office/drawing/2014/main" id="{DFC7E5B3-B1A3-7ABC-C4F6-EE1134A800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7800" y="3771900"/>
            <a:ext cx="9441937" cy="4071069"/>
          </a:xfrm>
          <a:prstGeom prst="rect">
            <a:avLst/>
          </a:prstGeom>
        </p:spPr>
      </p:pic>
      <p:pic>
        <p:nvPicPr>
          <p:cNvPr id="12" name="Picture 11" descr="A black and silver object with a yellow line&#10;&#10;AI-generated content may be incorrect.">
            <a:extLst>
              <a:ext uri="{FF2B5EF4-FFF2-40B4-BE49-F238E27FC236}">
                <a16:creationId xmlns:a16="http://schemas.microsoft.com/office/drawing/2014/main" id="{B6112223-3653-134C-7937-EE033964DE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2750" y="3029629"/>
            <a:ext cx="7407479" cy="555561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1D685D-BBE2-DCDA-819A-0810302365D9}"/>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04CD27CA-1AC7-E848-1820-BE07BE277EF9}"/>
              </a:ext>
            </a:extLst>
          </p:cNvPr>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IV</a:t>
            </a:r>
            <a:r>
              <a:rPr lang="en-US" sz="6000" b="1" u="none" strike="noStrike">
                <a:solidFill>
                  <a:srgbClr val="3849A2"/>
                </a:solidFill>
                <a:latin typeface="Maven Pro Heavy"/>
                <a:ea typeface="Maven Pro Heavy"/>
                <a:cs typeface="Maven Pro Heavy"/>
                <a:sym typeface="Maven Pro Heavy"/>
              </a:rPr>
              <a:t>. Kết quả và thảo luận</a:t>
            </a:r>
          </a:p>
        </p:txBody>
      </p:sp>
      <p:sp>
        <p:nvSpPr>
          <p:cNvPr id="8" name="TextBox 8">
            <a:extLst>
              <a:ext uri="{FF2B5EF4-FFF2-40B4-BE49-F238E27FC236}">
                <a16:creationId xmlns:a16="http://schemas.microsoft.com/office/drawing/2014/main" id="{85492AFA-B472-87F1-C54B-63ACCF546E32}"/>
              </a:ext>
            </a:extLst>
          </p:cNvPr>
          <p:cNvSpPr txBox="1"/>
          <p:nvPr/>
        </p:nvSpPr>
        <p:spPr>
          <a:xfrm>
            <a:off x="1095084" y="1571006"/>
            <a:ext cx="16354715" cy="1097416"/>
          </a:xfrm>
          <a:prstGeom prst="rect">
            <a:avLst/>
          </a:prstGeom>
        </p:spPr>
        <p:txBody>
          <a:bodyPr wrap="square" lIns="0" tIns="0" rIns="0" bIns="0" rtlCol="0" anchor="t">
            <a:spAutoFit/>
          </a:bodyPr>
          <a:lstStyle/>
          <a:p>
            <a:pPr algn="just">
              <a:lnSpc>
                <a:spcPts val="4500"/>
              </a:lnSpc>
            </a:pPr>
            <a:r>
              <a:rPr lang="en-US" sz="3000" dirty="0">
                <a:solidFill>
                  <a:srgbClr val="202020"/>
                </a:solidFill>
                <a:latin typeface="Arial"/>
                <a:ea typeface="Arial"/>
                <a:cs typeface="Arial"/>
                <a:sym typeface="Arial"/>
              </a:rPr>
              <a:t>Qua </a:t>
            </a:r>
            <a:r>
              <a:rPr lang="en-US" sz="3000" dirty="0" err="1">
                <a:solidFill>
                  <a:srgbClr val="202020"/>
                </a:solidFill>
                <a:latin typeface="Arial"/>
                <a:ea typeface="Arial"/>
                <a:cs typeface="Arial"/>
                <a:sym typeface="Arial"/>
              </a:rPr>
              <a:t>việc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kiểm</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soát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chính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xác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các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thông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số</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máy</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đã</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thành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công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tạo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ra</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mẫu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có</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đồng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cao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trên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bề</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mặt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có</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khả</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năng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ứng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dụng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linh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chuyển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đổi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năng</a:t>
            </a:r>
            <a:r>
              <a:rPr lang="en-US" sz="3000" dirty="0">
                <a:solidFill>
                  <a:srgbClr val="202020"/>
                </a:solidFill>
                <a:latin typeface="Arial"/>
                <a:ea typeface="Arial"/>
                <a:cs typeface="Arial"/>
                <a:sym typeface="Arial"/>
              </a:rPr>
              <a:t>:</a:t>
            </a:r>
          </a:p>
        </p:txBody>
      </p:sp>
      <p:pic>
        <p:nvPicPr>
          <p:cNvPr id="5" name="Picture 4" descr="A graph of a graph showing a number of pvc pva&#10;&#10;AI-generated content may be incorrect.">
            <a:extLst>
              <a:ext uri="{FF2B5EF4-FFF2-40B4-BE49-F238E27FC236}">
                <a16:creationId xmlns:a16="http://schemas.microsoft.com/office/drawing/2014/main" id="{4600A4EE-7EC0-0C75-0C75-7393FD2A8D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4691" y="2970915"/>
            <a:ext cx="9083309" cy="7008920"/>
          </a:xfrm>
          <a:prstGeom prst="rect">
            <a:avLst/>
          </a:prstGeom>
        </p:spPr>
      </p:pic>
      <p:pic>
        <p:nvPicPr>
          <p:cNvPr id="12" name="Picture 11" descr="A diagram of a structure&#10;&#10;AI-generated content may be incorrect.">
            <a:extLst>
              <a:ext uri="{FF2B5EF4-FFF2-40B4-BE49-F238E27FC236}">
                <a16:creationId xmlns:a16="http://schemas.microsoft.com/office/drawing/2014/main" id="{8DEAA6E8-A69D-D7ED-072E-15E53661B2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8863" y="2933700"/>
            <a:ext cx="7757589" cy="7008920"/>
          </a:xfrm>
          <a:prstGeom prst="rect">
            <a:avLst/>
          </a:prstGeom>
        </p:spPr>
      </p:pic>
    </p:spTree>
    <p:extLst>
      <p:ext uri="{BB962C8B-B14F-4D97-AF65-F5344CB8AC3E}">
        <p14:creationId xmlns:p14="http://schemas.microsoft.com/office/powerpoint/2010/main" val="674684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938847" y="-5577476"/>
            <a:ext cx="9279264" cy="9262392"/>
          </a:xfrm>
          <a:custGeom>
            <a:avLst/>
            <a:gdLst/>
            <a:ahLst/>
            <a:cxnLst/>
            <a:rect l="l" t="t" r="r" b="b"/>
            <a:pathLst>
              <a:path w="9279264" h="9262392">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187549" y="7481501"/>
            <a:ext cx="9279264" cy="9262392"/>
          </a:xfrm>
          <a:custGeom>
            <a:avLst/>
            <a:gdLst/>
            <a:ahLst/>
            <a:cxnLst/>
            <a:rect l="l" t="t" r="r" b="b"/>
            <a:pathLst>
              <a:path w="9279264" h="9262392">
                <a:moveTo>
                  <a:pt x="0" y="0"/>
                </a:moveTo>
                <a:lnTo>
                  <a:pt x="9279263" y="0"/>
                </a:lnTo>
                <a:lnTo>
                  <a:pt x="9279263" y="9262393"/>
                </a:lnTo>
                <a:lnTo>
                  <a:pt x="0" y="92623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Phát triển mở rộng thiết kế</a:t>
            </a:r>
          </a:p>
        </p:txBody>
      </p:sp>
      <p:sp>
        <p:nvSpPr>
          <p:cNvPr id="5" name="TextBox 5"/>
          <p:cNvSpPr txBox="1"/>
          <p:nvPr/>
        </p:nvSpPr>
        <p:spPr>
          <a:xfrm>
            <a:off x="2451554" y="2486962"/>
            <a:ext cx="6334770" cy="4038600"/>
          </a:xfrm>
          <a:prstGeom prst="rect">
            <a:avLst/>
          </a:prstGeom>
        </p:spPr>
        <p:txBody>
          <a:bodyPr lIns="0" tIns="0" rIns="0" bIns="0" rtlCol="0" anchor="t">
            <a:spAutoFit/>
          </a:bodyPr>
          <a:lstStyle/>
          <a:p>
            <a:pPr marL="647700" lvl="1" indent="-323850" algn="just">
              <a:lnSpc>
                <a:spcPts val="4500"/>
              </a:lnSpc>
              <a:buFont typeface="Arial"/>
              <a:buChar char="•"/>
            </a:pPr>
            <a:r>
              <a:rPr lang="en-US" sz="3000">
                <a:solidFill>
                  <a:srgbClr val="202020"/>
                </a:solidFill>
                <a:latin typeface="Arial"/>
                <a:ea typeface="Arial"/>
                <a:cs typeface="Arial"/>
                <a:sym typeface="Arial"/>
              </a:rPr>
              <a:t>Phát triển điều khiển thủ công</a:t>
            </a:r>
          </a:p>
          <a:p>
            <a:pPr algn="just">
              <a:lnSpc>
                <a:spcPts val="4500"/>
              </a:lnSpc>
            </a:pPr>
            <a:endParaRPr lang="en-US" sz="3000">
              <a:solidFill>
                <a:srgbClr val="202020"/>
              </a:solidFill>
              <a:latin typeface="Arial"/>
              <a:ea typeface="Arial"/>
              <a:cs typeface="Arial"/>
              <a:sym typeface="Arial"/>
            </a:endParaRPr>
          </a:p>
          <a:p>
            <a:pPr marL="647700" lvl="1" indent="-323850" algn="just">
              <a:lnSpc>
                <a:spcPts val="4500"/>
              </a:lnSpc>
              <a:buFont typeface="Arial"/>
              <a:buChar char="•"/>
            </a:pPr>
            <a:r>
              <a:rPr lang="en-US" sz="3000">
                <a:solidFill>
                  <a:srgbClr val="202020"/>
                </a:solidFill>
                <a:latin typeface="Arial"/>
                <a:ea typeface="Arial"/>
                <a:cs typeface="Arial"/>
                <a:sym typeface="Arial"/>
              </a:rPr>
              <a:t>Thêm các tính năng điều khiển</a:t>
            </a:r>
          </a:p>
          <a:p>
            <a:pPr algn="just">
              <a:lnSpc>
                <a:spcPts val="4500"/>
              </a:lnSpc>
            </a:pPr>
            <a:endParaRPr lang="en-US" sz="3000">
              <a:solidFill>
                <a:srgbClr val="202020"/>
              </a:solidFill>
              <a:latin typeface="Arial"/>
              <a:ea typeface="Arial"/>
              <a:cs typeface="Arial"/>
              <a:sym typeface="Arial"/>
            </a:endParaRPr>
          </a:p>
          <a:p>
            <a:pPr marL="647700" lvl="1" indent="-323850" algn="just">
              <a:lnSpc>
                <a:spcPts val="4500"/>
              </a:lnSpc>
              <a:buFont typeface="Arial"/>
              <a:buChar char="•"/>
            </a:pPr>
            <a:r>
              <a:rPr lang="en-US" sz="3000">
                <a:solidFill>
                  <a:srgbClr val="202020"/>
                </a:solidFill>
                <a:latin typeface="Arial"/>
                <a:ea typeface="Arial"/>
                <a:cs typeface="Arial"/>
                <a:sym typeface="Arial"/>
              </a:rPr>
              <a:t>Tích hợp thêm các cảm biến</a:t>
            </a:r>
          </a:p>
          <a:p>
            <a:pPr algn="just">
              <a:lnSpc>
                <a:spcPts val="4500"/>
              </a:lnSpc>
            </a:pPr>
            <a:endParaRPr lang="en-US" sz="3000">
              <a:solidFill>
                <a:srgbClr val="202020"/>
              </a:solidFill>
              <a:latin typeface="Arial"/>
              <a:ea typeface="Arial"/>
              <a:cs typeface="Arial"/>
              <a:sym typeface="Arial"/>
            </a:endParaRPr>
          </a:p>
          <a:p>
            <a:pPr marL="647700" lvl="1" indent="-323850" algn="just">
              <a:lnSpc>
                <a:spcPts val="4500"/>
              </a:lnSpc>
              <a:buFont typeface="Arial"/>
              <a:buChar char="•"/>
            </a:pPr>
            <a:r>
              <a:rPr lang="en-US" sz="3000">
                <a:solidFill>
                  <a:srgbClr val="202020"/>
                </a:solidFill>
                <a:latin typeface="Arial"/>
                <a:ea typeface="Arial"/>
                <a:cs typeface="Arial"/>
                <a:sym typeface="Arial"/>
              </a:rPr>
              <a:t>Nâng cấp hệ thống IOT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Kết luận</a:t>
            </a:r>
          </a:p>
        </p:txBody>
      </p:sp>
      <p:sp>
        <p:nvSpPr>
          <p:cNvPr id="3" name="TextBox 3"/>
          <p:cNvSpPr txBox="1"/>
          <p:nvPr/>
        </p:nvSpPr>
        <p:spPr>
          <a:xfrm>
            <a:off x="1061892" y="2688857"/>
            <a:ext cx="16164215" cy="3467100"/>
          </a:xfrm>
          <a:prstGeom prst="rect">
            <a:avLst/>
          </a:prstGeom>
        </p:spPr>
        <p:txBody>
          <a:bodyPr lIns="0" tIns="0" rIns="0" bIns="0" rtlCol="0" anchor="t">
            <a:spAutoFit/>
          </a:bodyPr>
          <a:lstStyle/>
          <a:p>
            <a:pPr algn="just">
              <a:lnSpc>
                <a:spcPts val="4500"/>
              </a:lnSpc>
            </a:pPr>
            <a:r>
              <a:rPr lang="en-US" sz="3000">
                <a:solidFill>
                  <a:srgbClr val="202020"/>
                </a:solidFill>
                <a:latin typeface="Arial"/>
                <a:ea typeface="Arial"/>
                <a:cs typeface="Arial"/>
                <a:sym typeface="Arial"/>
              </a:rPr>
              <a:t>Nghiên cứu này đã thiết kế, chế tạo và thử nghiệm máy sơn phủ (doctor blade coater) cùng với việc sử dụng nó để tạo ra lớp màng mỏng. Qua nghiên cứu và thử nghiệm, kết quả thu được đã chứng minh rằng máy sơn phủ có khả năng tạo ra các lớp màng mỏng đồng đều.</a:t>
            </a:r>
          </a:p>
          <a:p>
            <a:pPr algn="just">
              <a:lnSpc>
                <a:spcPts val="4500"/>
              </a:lnSpc>
            </a:pPr>
            <a:endParaRPr lang="en-US" sz="3000">
              <a:solidFill>
                <a:srgbClr val="202020"/>
              </a:solidFill>
              <a:latin typeface="Arial"/>
              <a:ea typeface="Arial"/>
              <a:cs typeface="Arial"/>
              <a:sym typeface="Arial"/>
            </a:endParaRPr>
          </a:p>
          <a:p>
            <a:pPr algn="just">
              <a:lnSpc>
                <a:spcPts val="4500"/>
              </a:lnSpc>
            </a:pPr>
            <a:r>
              <a:rPr lang="en-US" sz="3000">
                <a:solidFill>
                  <a:srgbClr val="202020"/>
                </a:solidFill>
                <a:latin typeface="Arial"/>
                <a:ea typeface="Arial"/>
                <a:cs typeface="Arial"/>
                <a:sym typeface="Arial"/>
              </a:rPr>
              <a:t>Hướng phát triển trong tương lai: Tạo ra sản phẩm độ tin cậy cao hơn với chi phí thấp hơn để phổ biến thiết bị trong các phòng thí nghiệm.</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665381" y="421453"/>
            <a:ext cx="6957239" cy="904875"/>
          </a:xfrm>
          <a:prstGeom prst="rect">
            <a:avLst/>
          </a:prstGeom>
        </p:spPr>
        <p:txBody>
          <a:bodyPr lIns="0" tIns="0" rIns="0" bIns="0" rtlCol="0" anchor="t">
            <a:spAutoFit/>
          </a:bodyPr>
          <a:lstStyle/>
          <a:p>
            <a:pPr algn="l">
              <a:lnSpc>
                <a:spcPts val="7199"/>
              </a:lnSpc>
            </a:pPr>
            <a:r>
              <a:rPr lang="en-US" sz="5999" b="1">
                <a:solidFill>
                  <a:srgbClr val="000000"/>
                </a:solidFill>
                <a:latin typeface="Asap Medium"/>
                <a:ea typeface="Asap Medium"/>
                <a:cs typeface="Asap Medium"/>
                <a:sym typeface="Asap Medium"/>
              </a:rPr>
              <a:t>Tài liệu Tham khảo</a:t>
            </a:r>
          </a:p>
        </p:txBody>
      </p:sp>
      <p:sp>
        <p:nvSpPr>
          <p:cNvPr id="3" name="Freeform 3"/>
          <p:cNvSpPr/>
          <p:nvPr/>
        </p:nvSpPr>
        <p:spPr>
          <a:xfrm>
            <a:off x="-4335206" y="-6972227"/>
            <a:ext cx="8313671" cy="8298555"/>
          </a:xfrm>
          <a:custGeom>
            <a:avLst/>
            <a:gdLst/>
            <a:ahLst/>
            <a:cxnLst/>
            <a:rect l="l" t="t" r="r" b="b"/>
            <a:pathLst>
              <a:path w="8313671" h="8298555">
                <a:moveTo>
                  <a:pt x="0" y="0"/>
                </a:moveTo>
                <a:lnTo>
                  <a:pt x="8313671" y="0"/>
                </a:lnTo>
                <a:lnTo>
                  <a:pt x="8313671" y="8298555"/>
                </a:lnTo>
                <a:lnTo>
                  <a:pt x="0" y="82985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3257550" y="1562100"/>
            <a:ext cx="11772900" cy="3954288"/>
          </a:xfrm>
          <a:prstGeom prst="rect">
            <a:avLst/>
          </a:prstGeom>
        </p:spPr>
        <p:txBody>
          <a:bodyPr wrap="square" lIns="0" tIns="0" rIns="0" bIns="0" rtlCol="0" anchor="t">
            <a:spAutoFit/>
          </a:bodyPr>
          <a:lstStyle/>
          <a:p>
            <a:pPr>
              <a:lnSpc>
                <a:spcPts val="3079"/>
              </a:lnSpc>
              <a:spcBef>
                <a:spcPct val="0"/>
              </a:spcBef>
            </a:pPr>
            <a:r>
              <a:rPr lang="en-US" sz="2400" b="1" dirty="0">
                <a:solidFill>
                  <a:srgbClr val="000000"/>
                </a:solidFill>
                <a:latin typeface="Muli Bold"/>
                <a:ea typeface="Muli Bold"/>
                <a:cs typeface="Muli Bold"/>
                <a:sym typeface="Muli Bold"/>
              </a:rPr>
              <a:t>[1] </a:t>
            </a:r>
            <a:r>
              <a:rPr lang="en-US" sz="2400" dirty="0">
                <a:solidFill>
                  <a:srgbClr val="000000"/>
                </a:solidFill>
                <a:latin typeface="Muli Bold"/>
                <a:ea typeface="Muli Bold"/>
                <a:cs typeface="Muli Bold"/>
                <a:sym typeface="Muli Bold"/>
              </a:rPr>
              <a:t>3 </a:t>
            </a:r>
            <a:r>
              <a:rPr lang="en-US" sz="2400" dirty="0" err="1">
                <a:solidFill>
                  <a:srgbClr val="000000"/>
                </a:solidFill>
                <a:latin typeface="Muli Bold"/>
                <a:ea typeface="Muli Bold"/>
                <a:cs typeface="Muli Bold"/>
                <a:sym typeface="Muli Bold"/>
              </a:rPr>
              <a:t>công</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nghệ</a:t>
            </a:r>
            <a:r>
              <a:rPr lang="en-US" sz="2400" dirty="0">
                <a:solidFill>
                  <a:srgbClr val="000000"/>
                </a:solidFill>
                <a:latin typeface="Muli Bold"/>
                <a:ea typeface="Muli Bold"/>
                <a:cs typeface="Muli Bold"/>
                <a:sym typeface="Muli Bold"/>
              </a:rPr>
              <a:t> 4.0 </a:t>
            </a:r>
            <a:r>
              <a:rPr lang="en-US" sz="2400" dirty="0" err="1">
                <a:solidFill>
                  <a:srgbClr val="000000"/>
                </a:solidFill>
                <a:latin typeface="Muli Bold"/>
                <a:ea typeface="Muli Bold"/>
                <a:cs typeface="Muli Bold"/>
                <a:sym typeface="Muli Bold"/>
              </a:rPr>
              <a:t>trụ</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cột</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của</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cuộc</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cách</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mạng</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công</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nghiệp</a:t>
            </a:r>
            <a:r>
              <a:rPr lang="en-US" sz="2400" dirty="0">
                <a:solidFill>
                  <a:srgbClr val="000000"/>
                </a:solidFill>
                <a:latin typeface="Muli Bold"/>
                <a:ea typeface="Muli Bold"/>
                <a:cs typeface="Muli Bold"/>
                <a:sym typeface="Muli Bold"/>
              </a:rPr>
              <a:t> 4.0</a:t>
            </a:r>
            <a:r>
              <a:rPr lang="en-US" sz="2400" dirty="0">
                <a:solidFill>
                  <a:srgbClr val="000000"/>
                </a:solidFill>
                <a:latin typeface="Muli"/>
                <a:ea typeface="Muli"/>
                <a:cs typeface="Muli"/>
                <a:sym typeface="Muli"/>
              </a:rPr>
              <a:t>. https://subiz.com.vn/blog/cong-nghe-4-0.html.</a:t>
            </a:r>
          </a:p>
          <a:p>
            <a:pPr>
              <a:lnSpc>
                <a:spcPts val="3079"/>
              </a:lnSpc>
              <a:spcBef>
                <a:spcPct val="0"/>
              </a:spcBef>
            </a:pPr>
            <a:r>
              <a:rPr lang="en-US" sz="2400" b="1" dirty="0">
                <a:solidFill>
                  <a:srgbClr val="000000"/>
                </a:solidFill>
                <a:latin typeface="Muli Bold"/>
                <a:ea typeface="Muli Bold"/>
                <a:cs typeface="Muli Bold"/>
                <a:sym typeface="Muli Bold"/>
              </a:rPr>
              <a:t>[2]</a:t>
            </a:r>
            <a:r>
              <a:rPr lang="en-US" sz="2400" dirty="0">
                <a:solidFill>
                  <a:srgbClr val="000000"/>
                </a:solidFill>
                <a:latin typeface="Muli"/>
                <a:ea typeface="Muli"/>
                <a:cs typeface="Muli"/>
                <a:sym typeface="Muli"/>
              </a:rPr>
              <a:t> Thin Film Deposition Techniques and Systems. https://korvustech.com/thin-film-deposition/.</a:t>
            </a:r>
          </a:p>
          <a:p>
            <a:pPr>
              <a:lnSpc>
                <a:spcPts val="3079"/>
              </a:lnSpc>
              <a:spcBef>
                <a:spcPct val="0"/>
              </a:spcBef>
            </a:pPr>
            <a:r>
              <a:rPr lang="en-US" sz="2400" b="1" dirty="0">
                <a:solidFill>
                  <a:srgbClr val="000000"/>
                </a:solidFill>
                <a:latin typeface="Muli Bold"/>
                <a:ea typeface="Muli Bold"/>
                <a:cs typeface="Muli Bold"/>
                <a:sym typeface="Muli Bold"/>
              </a:rPr>
              <a:t>[3]</a:t>
            </a:r>
            <a:r>
              <a:rPr lang="en-US" sz="2400" dirty="0">
                <a:solidFill>
                  <a:srgbClr val="000000"/>
                </a:solidFill>
                <a:latin typeface="Muli"/>
                <a:ea typeface="Muli"/>
                <a:cs typeface="Muli"/>
                <a:sym typeface="Muli"/>
              </a:rPr>
              <a:t> Thin Film Deposition: Comparing Coating Methods. https://www.ossila.com/pages/solution-processing-techniques-comparison.</a:t>
            </a:r>
          </a:p>
          <a:p>
            <a:pPr>
              <a:lnSpc>
                <a:spcPts val="3079"/>
              </a:lnSpc>
              <a:spcBef>
                <a:spcPct val="0"/>
              </a:spcBef>
            </a:pPr>
            <a:r>
              <a:rPr lang="en-US" sz="2400" b="1" dirty="0">
                <a:solidFill>
                  <a:srgbClr val="000000"/>
                </a:solidFill>
                <a:latin typeface="Muli Bold"/>
                <a:ea typeface="Muli Bold"/>
                <a:cs typeface="Muli Bold"/>
                <a:sym typeface="Muli Bold"/>
              </a:rPr>
              <a:t>[4]</a:t>
            </a:r>
            <a:r>
              <a:rPr lang="en-US" sz="2400" dirty="0">
                <a:solidFill>
                  <a:srgbClr val="000000"/>
                </a:solidFill>
                <a:latin typeface="Muli"/>
                <a:ea typeface="Muli"/>
                <a:cs typeface="Muli"/>
                <a:sym typeface="Muli"/>
              </a:rPr>
              <a:t> </a:t>
            </a:r>
            <a:r>
              <a:rPr lang="en-US" sz="2400" b="0" i="0" dirty="0">
                <a:solidFill>
                  <a:srgbClr val="1F1F1F"/>
                </a:solidFill>
                <a:effectLst/>
                <a:latin typeface="ElsevierGulliver"/>
              </a:rPr>
              <a:t>Knife Coating</a:t>
            </a:r>
            <a:r>
              <a:rPr lang="en-US" sz="2400" dirty="0">
                <a:solidFill>
                  <a:srgbClr val="000000"/>
                </a:solidFill>
                <a:latin typeface="Muli"/>
                <a:ea typeface="Muli"/>
                <a:cs typeface="Muli"/>
                <a:sym typeface="Muli"/>
              </a:rPr>
              <a:t>. </a:t>
            </a:r>
            <a:r>
              <a:rPr lang="en-US" sz="2400" dirty="0">
                <a:solidFill>
                  <a:srgbClr val="000000"/>
                </a:solidFill>
                <a:latin typeface="Muli"/>
                <a:ea typeface="Muli"/>
                <a:cs typeface="Muli"/>
                <a:sym typeface="Muli"/>
                <a:hlinkClick r:id="rId4"/>
              </a:rPr>
              <a:t>https://www.sciencedirect.com/topics/engineering/knife-coating</a:t>
            </a:r>
            <a:r>
              <a:rPr lang="en-US" sz="2400" dirty="0">
                <a:solidFill>
                  <a:srgbClr val="000000"/>
                </a:solidFill>
                <a:latin typeface="Muli"/>
                <a:ea typeface="Muli"/>
                <a:cs typeface="Muli"/>
                <a:sym typeface="Muli"/>
              </a:rPr>
              <a:t>.</a:t>
            </a:r>
          </a:p>
          <a:p>
            <a:pPr>
              <a:lnSpc>
                <a:spcPts val="3079"/>
              </a:lnSpc>
              <a:spcBef>
                <a:spcPct val="0"/>
              </a:spcBef>
            </a:pPr>
            <a:r>
              <a:rPr lang="en-US" sz="2400" b="1" dirty="0">
                <a:solidFill>
                  <a:srgbClr val="000000"/>
                </a:solidFill>
                <a:latin typeface="Muli Bold"/>
                <a:ea typeface="Muli Bold"/>
                <a:cs typeface="Muli Bold"/>
                <a:sym typeface="Muli Bold"/>
              </a:rPr>
              <a:t>[5]</a:t>
            </a:r>
            <a:r>
              <a:rPr lang="en-US" sz="2400" dirty="0">
                <a:solidFill>
                  <a:srgbClr val="000000"/>
                </a:solidFill>
                <a:latin typeface="Muli"/>
                <a:ea typeface="Muli"/>
                <a:cs typeface="Muli"/>
                <a:sym typeface="Muli"/>
              </a:rPr>
              <a:t> </a:t>
            </a:r>
            <a:r>
              <a:rPr lang="en-US" sz="2400" dirty="0">
                <a:solidFill>
                  <a:srgbClr val="333333"/>
                </a:solidFill>
                <a:latin typeface="Open Sans" panose="020B0606030504020204" pitchFamily="34" charset="0"/>
                <a:ea typeface="Muli"/>
                <a:cs typeface="Muli"/>
                <a:sym typeface="Muli"/>
              </a:rPr>
              <a:t>Spin Coating</a:t>
            </a:r>
            <a:r>
              <a:rPr lang="en-US" sz="2400" dirty="0">
                <a:solidFill>
                  <a:srgbClr val="000000"/>
                </a:solidFill>
                <a:latin typeface="Muli"/>
                <a:ea typeface="Muli"/>
                <a:cs typeface="Muli"/>
                <a:sym typeface="Muli"/>
              </a:rPr>
              <a:t>. https://www.ossila.com/products/spin-coater.</a:t>
            </a:r>
          </a:p>
          <a:p>
            <a:pPr>
              <a:lnSpc>
                <a:spcPts val="3079"/>
              </a:lnSpc>
              <a:spcBef>
                <a:spcPct val="0"/>
              </a:spcBef>
            </a:pPr>
            <a:r>
              <a:rPr lang="en-US" sz="2400" b="1" dirty="0">
                <a:solidFill>
                  <a:srgbClr val="000000"/>
                </a:solidFill>
                <a:latin typeface="Muli Bold"/>
                <a:ea typeface="Muli Bold"/>
                <a:cs typeface="Muli Bold"/>
                <a:sym typeface="Muli Bold"/>
              </a:rPr>
              <a:t>[6]</a:t>
            </a:r>
            <a:r>
              <a:rPr lang="en-US" sz="2400" dirty="0">
                <a:solidFill>
                  <a:srgbClr val="000000"/>
                </a:solidFill>
                <a:latin typeface="Muli"/>
                <a:ea typeface="Muli"/>
                <a:cs typeface="Muli"/>
                <a:sym typeface="Muli"/>
              </a:rPr>
              <a:t> </a:t>
            </a:r>
            <a:r>
              <a:rPr lang="en-US" sz="2400" b="0" i="0" dirty="0">
                <a:solidFill>
                  <a:srgbClr val="333333"/>
                </a:solidFill>
                <a:effectLst/>
                <a:latin typeface="Open Sans" panose="020B0606030504020204" pitchFamily="34" charset="0"/>
              </a:rPr>
              <a:t>Doctor Blade Coater</a:t>
            </a:r>
            <a:r>
              <a:rPr lang="en-US" sz="2400" dirty="0">
                <a:solidFill>
                  <a:srgbClr val="000000"/>
                </a:solidFill>
                <a:latin typeface="Muli"/>
                <a:ea typeface="Muli"/>
                <a:cs typeface="Muli"/>
                <a:sym typeface="Muli"/>
              </a:rPr>
              <a:t>. </a:t>
            </a:r>
            <a:r>
              <a:rPr lang="en-US" sz="2400" dirty="0">
                <a:solidFill>
                  <a:srgbClr val="000000"/>
                </a:solidFill>
                <a:latin typeface="Muli"/>
                <a:ea typeface="Muli"/>
                <a:cs typeface="Muli"/>
                <a:sym typeface="Muli"/>
                <a:hlinkClick r:id="rId5"/>
              </a:rPr>
              <a:t>https://www.ossila.com/products/doctor-blade-coater</a:t>
            </a:r>
            <a:r>
              <a:rPr lang="en-US" sz="2400" dirty="0">
                <a:solidFill>
                  <a:srgbClr val="000000"/>
                </a:solidFill>
                <a:latin typeface="Muli"/>
                <a:ea typeface="Muli"/>
                <a:cs typeface="Muli"/>
                <a:sym typeface="Muli"/>
              </a:rPr>
              <a:t>.</a:t>
            </a:r>
          </a:p>
          <a:p>
            <a:pPr>
              <a:lnSpc>
                <a:spcPts val="3079"/>
              </a:lnSpc>
              <a:spcBef>
                <a:spcPct val="0"/>
              </a:spcBef>
            </a:pPr>
            <a:r>
              <a:rPr lang="en-US" sz="2400" b="1" dirty="0">
                <a:solidFill>
                  <a:srgbClr val="000000"/>
                </a:solidFill>
                <a:latin typeface="Muli Bold"/>
                <a:ea typeface="Muli Bold"/>
                <a:cs typeface="Muli Bold"/>
                <a:sym typeface="Muli Bold"/>
              </a:rPr>
              <a:t>[7]</a:t>
            </a:r>
            <a:r>
              <a:rPr lang="en-US" sz="2400" dirty="0">
                <a:solidFill>
                  <a:srgbClr val="000000"/>
                </a:solidFill>
                <a:latin typeface="Muli"/>
                <a:ea typeface="Muli"/>
                <a:cs typeface="Muli"/>
                <a:sym typeface="Muli"/>
              </a:rPr>
              <a:t> </a:t>
            </a:r>
            <a:r>
              <a:rPr lang="en-US" sz="2400" b="0" i="0" dirty="0">
                <a:solidFill>
                  <a:srgbClr val="333333"/>
                </a:solidFill>
                <a:effectLst/>
                <a:latin typeface="Open Sans" panose="020B0606030504020204" pitchFamily="34" charset="0"/>
              </a:rPr>
              <a:t>Dip Coater</a:t>
            </a:r>
            <a:r>
              <a:rPr lang="en-US" sz="2400" dirty="0">
                <a:solidFill>
                  <a:srgbClr val="000000"/>
                </a:solidFill>
                <a:latin typeface="Muli"/>
                <a:ea typeface="Muli"/>
                <a:cs typeface="Muli"/>
                <a:sym typeface="Muli"/>
              </a:rPr>
              <a:t>. https://www.ossila.com/products/dip-coater.</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761556" y="7803831"/>
            <a:ext cx="9080563" cy="9064053"/>
          </a:xfrm>
          <a:custGeom>
            <a:avLst/>
            <a:gdLst/>
            <a:ahLst/>
            <a:cxnLst/>
            <a:rect l="l" t="t" r="r" b="b"/>
            <a:pathLst>
              <a:path w="9080563" h="9064053">
                <a:moveTo>
                  <a:pt x="0" y="0"/>
                </a:moveTo>
                <a:lnTo>
                  <a:pt x="9080562" y="0"/>
                </a:lnTo>
                <a:lnTo>
                  <a:pt x="9080562" y="9064052"/>
                </a:lnTo>
                <a:lnTo>
                  <a:pt x="0" y="9064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6074543" y="-5900614"/>
            <a:ext cx="9006398" cy="8990022"/>
          </a:xfrm>
          <a:custGeom>
            <a:avLst/>
            <a:gdLst/>
            <a:ahLst/>
            <a:cxnLst/>
            <a:rect l="l" t="t" r="r" b="b"/>
            <a:pathLst>
              <a:path w="9006398" h="8990022">
                <a:moveTo>
                  <a:pt x="0" y="0"/>
                </a:moveTo>
                <a:lnTo>
                  <a:pt x="9006397" y="0"/>
                </a:lnTo>
                <a:lnTo>
                  <a:pt x="9006397" y="8990023"/>
                </a:lnTo>
                <a:lnTo>
                  <a:pt x="0" y="89900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2468352" y="1480238"/>
            <a:ext cx="13351297" cy="7326524"/>
          </a:xfrm>
          <a:custGeom>
            <a:avLst/>
            <a:gdLst/>
            <a:ahLst/>
            <a:cxnLst/>
            <a:rect l="l" t="t" r="r" b="b"/>
            <a:pathLst>
              <a:path w="13351297" h="7326524">
                <a:moveTo>
                  <a:pt x="0" y="0"/>
                </a:moveTo>
                <a:lnTo>
                  <a:pt x="13351296" y="0"/>
                </a:lnTo>
                <a:lnTo>
                  <a:pt x="13351296" y="7326524"/>
                </a:lnTo>
                <a:lnTo>
                  <a:pt x="0" y="7326524"/>
                </a:lnTo>
                <a:lnTo>
                  <a:pt x="0" y="0"/>
                </a:lnTo>
                <a:close/>
              </a:path>
            </a:pathLst>
          </a:custGeom>
          <a:blipFill>
            <a:blip r:embed="rId4"/>
            <a:stretch>
              <a:fillRect/>
            </a:stretch>
          </a:blipFill>
        </p:spPr>
        <p:txBody>
          <a:bodyPr/>
          <a:lstStyle/>
          <a:p>
            <a:endParaRPr lang="en-US" dirty="0"/>
          </a:p>
        </p:txBody>
      </p:sp>
      <p:sp>
        <p:nvSpPr>
          <p:cNvPr id="5" name="TextBox 5"/>
          <p:cNvSpPr txBox="1"/>
          <p:nvPr/>
        </p:nvSpPr>
        <p:spPr>
          <a:xfrm>
            <a:off x="727981" y="495300"/>
            <a:ext cx="16116686" cy="990600"/>
          </a:xfrm>
          <a:prstGeom prst="rect">
            <a:avLst/>
          </a:prstGeom>
        </p:spPr>
        <p:txBody>
          <a:bodyPr lIns="0" tIns="0" rIns="0" bIns="0" rtlCol="0" anchor="t">
            <a:spAutoFit/>
          </a:bodyPr>
          <a:lstStyle/>
          <a:p>
            <a:pPr algn="l">
              <a:lnSpc>
                <a:spcPts val="7800"/>
              </a:lnSpc>
              <a:spcBef>
                <a:spcPct val="0"/>
              </a:spcBef>
            </a:pPr>
            <a:r>
              <a:rPr lang="en-US" sz="6000" b="1">
                <a:solidFill>
                  <a:srgbClr val="3849A2"/>
                </a:solidFill>
                <a:latin typeface="Maven Pro Heavy"/>
                <a:ea typeface="Maven Pro Heavy"/>
                <a:cs typeface="Maven Pro Heavy"/>
                <a:sym typeface="Maven Pro Heavy"/>
              </a:rPr>
              <a:t>I. Tổng quan</a:t>
            </a:r>
          </a:p>
        </p:txBody>
      </p:sp>
      <p:sp>
        <p:nvSpPr>
          <p:cNvPr id="6" name="TextBox 6"/>
          <p:cNvSpPr txBox="1"/>
          <p:nvPr/>
        </p:nvSpPr>
        <p:spPr>
          <a:xfrm>
            <a:off x="4375075" y="8301938"/>
            <a:ext cx="9537849" cy="504825"/>
          </a:xfrm>
          <a:prstGeom prst="rect">
            <a:avLst/>
          </a:prstGeom>
        </p:spPr>
        <p:txBody>
          <a:bodyPr lIns="0" tIns="0" rIns="0" bIns="0" rtlCol="0" anchor="t">
            <a:spAutoFit/>
          </a:bodyPr>
          <a:lstStyle/>
          <a:p>
            <a:pPr algn="ctr">
              <a:lnSpc>
                <a:spcPts val="3750"/>
              </a:lnSpc>
            </a:pPr>
            <a:r>
              <a:rPr lang="en-US" sz="2500">
                <a:solidFill>
                  <a:srgbClr val="202020"/>
                </a:solidFill>
                <a:latin typeface="Arial"/>
                <a:ea typeface="Arial"/>
                <a:cs typeface="Arial"/>
                <a:sym typeface="Arial"/>
              </a:rPr>
              <a:t>Hình 3: Các phương pháp chế tạo vật liệu màng mỏng</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61035" y="1485900"/>
            <a:ext cx="14099592" cy="7772400"/>
          </a:xfrm>
          <a:custGeom>
            <a:avLst/>
            <a:gdLst/>
            <a:ahLst/>
            <a:cxnLst/>
            <a:rect l="l" t="t" r="r" b="b"/>
            <a:pathLst>
              <a:path w="14099592" h="7772400">
                <a:moveTo>
                  <a:pt x="0" y="0"/>
                </a:moveTo>
                <a:lnTo>
                  <a:pt x="14099592" y="0"/>
                </a:lnTo>
                <a:lnTo>
                  <a:pt x="14099592" y="7772400"/>
                </a:lnTo>
                <a:lnTo>
                  <a:pt x="0" y="77724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727981" y="495300"/>
            <a:ext cx="16116686" cy="990600"/>
          </a:xfrm>
          <a:prstGeom prst="rect">
            <a:avLst/>
          </a:prstGeom>
        </p:spPr>
        <p:txBody>
          <a:bodyPr lIns="0" tIns="0" rIns="0" bIns="0" rtlCol="0" anchor="t">
            <a:spAutoFit/>
          </a:bodyPr>
          <a:lstStyle/>
          <a:p>
            <a:pPr algn="l">
              <a:lnSpc>
                <a:spcPts val="7800"/>
              </a:lnSpc>
              <a:spcBef>
                <a:spcPct val="0"/>
              </a:spcBef>
            </a:pPr>
            <a:r>
              <a:rPr lang="en-US" sz="6000" b="1">
                <a:solidFill>
                  <a:srgbClr val="3849A2"/>
                </a:solidFill>
                <a:latin typeface="Maven Pro Heavy"/>
                <a:ea typeface="Maven Pro Heavy"/>
                <a:cs typeface="Maven Pro Heavy"/>
                <a:sym typeface="Maven Pro Heavy"/>
              </a:rPr>
              <a:t>I. Tổng quan</a:t>
            </a:r>
          </a:p>
        </p:txBody>
      </p:sp>
      <p:sp>
        <p:nvSpPr>
          <p:cNvPr id="4" name="TextBox 4"/>
          <p:cNvSpPr txBox="1"/>
          <p:nvPr/>
        </p:nvSpPr>
        <p:spPr>
          <a:xfrm>
            <a:off x="4541907" y="8537765"/>
            <a:ext cx="9537849" cy="504825"/>
          </a:xfrm>
          <a:prstGeom prst="rect">
            <a:avLst/>
          </a:prstGeom>
        </p:spPr>
        <p:txBody>
          <a:bodyPr lIns="0" tIns="0" rIns="0" bIns="0" rtlCol="0" anchor="t">
            <a:spAutoFit/>
          </a:bodyPr>
          <a:lstStyle/>
          <a:p>
            <a:pPr algn="ctr">
              <a:lnSpc>
                <a:spcPts val="3750"/>
              </a:lnSpc>
            </a:pPr>
            <a:r>
              <a:rPr lang="en-US" sz="2500">
                <a:solidFill>
                  <a:srgbClr val="202020"/>
                </a:solidFill>
                <a:latin typeface="Arial"/>
                <a:ea typeface="Arial"/>
                <a:cs typeface="Arial"/>
                <a:sym typeface="Arial"/>
              </a:rPr>
              <a:t>Hình 3: Các phương pháp chế tạo vật liệu màng mỏng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568131" y="-4860531"/>
            <a:ext cx="7101500" cy="7088588"/>
          </a:xfrm>
          <a:custGeom>
            <a:avLst/>
            <a:gdLst/>
            <a:ahLst/>
            <a:cxnLst/>
            <a:rect l="l" t="t" r="r" b="b"/>
            <a:pathLst>
              <a:path w="7101500" h="7088588">
                <a:moveTo>
                  <a:pt x="0" y="0"/>
                </a:moveTo>
                <a:lnTo>
                  <a:pt x="7101500" y="0"/>
                </a:lnTo>
                <a:lnTo>
                  <a:pt x="7101500" y="7088588"/>
                </a:lnTo>
                <a:lnTo>
                  <a:pt x="0" y="70885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727981" y="514350"/>
            <a:ext cx="16116686" cy="892175"/>
          </a:xfrm>
          <a:prstGeom prst="rect">
            <a:avLst/>
          </a:prstGeom>
        </p:spPr>
        <p:txBody>
          <a:bodyPr lIns="0" tIns="0" rIns="0" bIns="0" rtlCol="0" anchor="t">
            <a:spAutoFit/>
          </a:bodyPr>
          <a:lstStyle/>
          <a:p>
            <a:pPr algn="l">
              <a:lnSpc>
                <a:spcPts val="7150"/>
              </a:lnSpc>
              <a:spcBef>
                <a:spcPct val="0"/>
              </a:spcBef>
            </a:pPr>
            <a:r>
              <a:rPr lang="en-US" sz="5500" b="1">
                <a:solidFill>
                  <a:srgbClr val="3849A2"/>
                </a:solidFill>
                <a:latin typeface="Maven Pro Heavy"/>
                <a:ea typeface="Maven Pro Heavy"/>
                <a:cs typeface="Maven Pro Heavy"/>
                <a:sym typeface="Maven Pro Heavy"/>
              </a:rPr>
              <a:t>I. Tổng quan</a:t>
            </a:r>
          </a:p>
        </p:txBody>
      </p:sp>
      <p:sp>
        <p:nvSpPr>
          <p:cNvPr id="5" name="TextBox 5"/>
          <p:cNvSpPr txBox="1"/>
          <p:nvPr/>
        </p:nvSpPr>
        <p:spPr>
          <a:xfrm>
            <a:off x="8786324" y="2023270"/>
            <a:ext cx="4886141" cy="409574"/>
          </a:xfrm>
          <a:prstGeom prst="rect">
            <a:avLst/>
          </a:prstGeom>
        </p:spPr>
        <p:txBody>
          <a:bodyPr lIns="0" tIns="0" rIns="0" bIns="0" rtlCol="0" anchor="t">
            <a:spAutoFit/>
          </a:bodyPr>
          <a:lstStyle/>
          <a:p>
            <a:pPr algn="just">
              <a:lnSpc>
                <a:spcPts val="3000"/>
              </a:lnSpc>
            </a:pPr>
            <a:r>
              <a:rPr lang="en-US" sz="2000">
                <a:solidFill>
                  <a:srgbClr val="FFFFFF"/>
                </a:solidFill>
                <a:latin typeface="Arial"/>
                <a:ea typeface="Arial"/>
                <a:cs typeface="Arial"/>
                <a:sym typeface="Arial"/>
              </a:rPr>
              <a:t>nguyendinhthe - voz.vn</a:t>
            </a:r>
          </a:p>
        </p:txBody>
      </p:sp>
      <p:sp>
        <p:nvSpPr>
          <p:cNvPr id="6" name="TextBox 6"/>
          <p:cNvSpPr txBox="1"/>
          <p:nvPr/>
        </p:nvSpPr>
        <p:spPr>
          <a:xfrm>
            <a:off x="207835" y="9114859"/>
            <a:ext cx="10225062" cy="438518"/>
          </a:xfrm>
          <a:prstGeom prst="rect">
            <a:avLst/>
          </a:prstGeom>
        </p:spPr>
        <p:txBody>
          <a:bodyPr wrap="square" lIns="0" tIns="0" rIns="0" bIns="0" rtlCol="0" anchor="t">
            <a:spAutoFit/>
          </a:bodyPr>
          <a:lstStyle/>
          <a:p>
            <a:pPr algn="ctr">
              <a:lnSpc>
                <a:spcPts val="3750"/>
              </a:lnSpc>
            </a:pPr>
            <a:r>
              <a:rPr lang="en-US" sz="2500" dirty="0" err="1">
                <a:solidFill>
                  <a:srgbClr val="202020"/>
                </a:solidFill>
                <a:latin typeface="Arial"/>
                <a:ea typeface="Arial"/>
                <a:cs typeface="Arial"/>
                <a:sym typeface="Arial"/>
              </a:rPr>
              <a:t>Hình</a:t>
            </a:r>
            <a:r>
              <a:rPr lang="en-US" sz="2500" dirty="0">
                <a:solidFill>
                  <a:srgbClr val="202020"/>
                </a:solidFill>
                <a:latin typeface="Arial"/>
                <a:ea typeface="Arial"/>
                <a:cs typeface="Arial"/>
                <a:sym typeface="Arial"/>
              </a:rPr>
              <a:t> 1: Các </a:t>
            </a:r>
            <a:r>
              <a:rPr lang="en-US" sz="2500" dirty="0" err="1">
                <a:solidFill>
                  <a:srgbClr val="202020"/>
                </a:solidFill>
                <a:latin typeface="Arial"/>
                <a:ea typeface="Arial"/>
                <a:cs typeface="Arial"/>
                <a:sym typeface="Arial"/>
              </a:rPr>
              <a:t>ứng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dụng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của</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công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nghệ</a:t>
            </a:r>
            <a:r>
              <a:rPr lang="en-US" sz="2500" dirty="0">
                <a:solidFill>
                  <a:srgbClr val="202020"/>
                </a:solidFill>
                <a:latin typeface="Arial"/>
                <a:ea typeface="Arial"/>
                <a:cs typeface="Arial"/>
                <a:sym typeface="Arial"/>
              </a:rPr>
              <a:t> nano </a:t>
            </a:r>
            <a:r>
              <a:rPr lang="en-US" sz="2500" dirty="0" err="1">
                <a:solidFill>
                  <a:srgbClr val="202020"/>
                </a:solidFill>
                <a:latin typeface="Arial"/>
                <a:ea typeface="Arial"/>
                <a:cs typeface="Arial"/>
                <a:sym typeface="Arial"/>
              </a:rPr>
              <a:t>trong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đời</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sống</a:t>
            </a:r>
            <a:endParaRPr lang="en-US" sz="2500" dirty="0">
              <a:solidFill>
                <a:srgbClr val="202020"/>
              </a:solidFill>
              <a:latin typeface="Arial"/>
              <a:ea typeface="Arial"/>
              <a:cs typeface="Arial"/>
              <a:sym typeface="Arial"/>
            </a:endParaRPr>
          </a:p>
        </p:txBody>
      </p:sp>
      <p:sp>
        <p:nvSpPr>
          <p:cNvPr id="7" name="TextBox 7"/>
          <p:cNvSpPr txBox="1"/>
          <p:nvPr/>
        </p:nvSpPr>
        <p:spPr>
          <a:xfrm>
            <a:off x="12391372" y="2718329"/>
            <a:ext cx="4453296" cy="5181600"/>
          </a:xfrm>
          <a:prstGeom prst="rect">
            <a:avLst/>
          </a:prstGeom>
        </p:spPr>
        <p:txBody>
          <a:bodyPr lIns="0" tIns="0" rIns="0" bIns="0" rtlCol="0" anchor="t">
            <a:spAutoFit/>
          </a:bodyPr>
          <a:lstStyle/>
          <a:p>
            <a:pPr algn="just">
              <a:lnSpc>
                <a:spcPts val="4500"/>
              </a:lnSpc>
            </a:pPr>
            <a:r>
              <a:rPr lang="en-US" sz="3000" dirty="0">
                <a:solidFill>
                  <a:srgbClr val="202020"/>
                </a:solidFill>
                <a:latin typeface="Arial"/>
                <a:ea typeface="Arial"/>
                <a:cs typeface="Arial"/>
                <a:sym typeface="Arial"/>
              </a:rPr>
              <a:t>Trong </a:t>
            </a:r>
            <a:r>
              <a:rPr lang="en-US" sz="3000" dirty="0" err="1">
                <a:solidFill>
                  <a:srgbClr val="202020"/>
                </a:solidFill>
                <a:latin typeface="Arial"/>
                <a:ea typeface="Arial"/>
                <a:cs typeface="Arial"/>
                <a:sym typeface="Arial"/>
              </a:rPr>
              <a:t>bối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cảnh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công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nghiệp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hiện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đại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nhu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cầu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về</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các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thiết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bị</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tử</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hữu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cảm</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biến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và</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các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linh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chuyển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đổi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năng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ngày</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cao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việc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tạo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các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lớp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với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chất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lượng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cao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đóng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vai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trò</a:t>
            </a:r>
            <a:r>
              <a:rPr lang="en-US" sz="3000" dirty="0">
                <a:solidFill>
                  <a:srgbClr val="202020"/>
                </a:solidFill>
                <a:latin typeface="Arial"/>
                <a:ea typeface="Arial"/>
                <a:cs typeface="Arial"/>
                <a:sym typeface="Arial"/>
              </a:rPr>
              <a:t> then </a:t>
            </a:r>
            <a:r>
              <a:rPr lang="en-US" sz="3000" dirty="0" err="1">
                <a:solidFill>
                  <a:srgbClr val="202020"/>
                </a:solidFill>
                <a:latin typeface="Arial"/>
                <a:ea typeface="Arial"/>
                <a:cs typeface="Arial"/>
                <a:sym typeface="Arial"/>
              </a:rPr>
              <a:t>chốt</a:t>
            </a:r>
            <a:r>
              <a:rPr lang="en-US" sz="3000" dirty="0">
                <a:solidFill>
                  <a:srgbClr val="202020"/>
                </a:solidFill>
                <a:latin typeface="Arial"/>
                <a:ea typeface="Arial"/>
                <a:cs typeface="Arial"/>
                <a:sym typeface="Arial"/>
              </a:rPr>
              <a:t>. </a:t>
            </a:r>
          </a:p>
        </p:txBody>
      </p:sp>
      <p:pic>
        <p:nvPicPr>
          <p:cNvPr id="4098" name="Picture 2" descr="3 công nghệ 4.0 trụ cột của cuộc cách mạng công nghiệp 4.0">
            <a:extLst>
              <a:ext uri="{FF2B5EF4-FFF2-40B4-BE49-F238E27FC236}">
                <a16:creationId xmlns:a16="http://schemas.microsoft.com/office/drawing/2014/main" id="{C9CD7143-41CA-50C2-492E-BB70B54D97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42" y="1552537"/>
            <a:ext cx="10225062" cy="72393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diagram of layers of layers">
            <a:extLst>
              <a:ext uri="{FF2B5EF4-FFF2-40B4-BE49-F238E27FC236}">
                <a16:creationId xmlns:a16="http://schemas.microsoft.com/office/drawing/2014/main" id="{BBB76749-E615-61FA-8682-B92F67E8F7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835" y="1940378"/>
            <a:ext cx="11977781" cy="67375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xit" presetSubtype="0" fill="hold" nodeType="withEffect">
                                  <p:stCondLst>
                                    <p:cond delay="0"/>
                                  </p:stCondLst>
                                  <p:childTnLst>
                                    <p:animEffect transition="out" filter="fade">
                                      <p:cBhvr>
                                        <p:cTn id="9" dur="500"/>
                                        <p:tgtEl>
                                          <p:spTgt spid="4098"/>
                                        </p:tgtEl>
                                      </p:cBhvr>
                                    </p:animEffect>
                                    <p:set>
                                      <p:cBhvr>
                                        <p:cTn id="10" dur="1" fill="hold">
                                          <p:stCondLst>
                                            <p:cond delay="499"/>
                                          </p:stCondLst>
                                        </p:cTn>
                                        <p:tgtEl>
                                          <p:spTgt spid="40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844667" y="-6819900"/>
            <a:ext cx="9279264" cy="9262392"/>
          </a:xfrm>
          <a:custGeom>
            <a:avLst/>
            <a:gdLst/>
            <a:ahLst/>
            <a:cxnLst/>
            <a:rect l="l" t="t" r="r" b="b"/>
            <a:pathLst>
              <a:path w="9279264" h="9262392">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7753961" y="8267700"/>
            <a:ext cx="9279264" cy="9262392"/>
          </a:xfrm>
          <a:custGeom>
            <a:avLst/>
            <a:gdLst/>
            <a:ahLst/>
            <a:cxnLst/>
            <a:rect l="l" t="t" r="r" b="b"/>
            <a:pathLst>
              <a:path w="9279264" h="9262392">
                <a:moveTo>
                  <a:pt x="0" y="0"/>
                </a:moveTo>
                <a:lnTo>
                  <a:pt x="9279263" y="0"/>
                </a:lnTo>
                <a:lnTo>
                  <a:pt x="9279263" y="9262393"/>
                </a:lnTo>
                <a:lnTo>
                  <a:pt x="0" y="92623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TextBox 15"/>
          <p:cNvSpPr txBox="1"/>
          <p:nvPr/>
        </p:nvSpPr>
        <p:spPr>
          <a:xfrm>
            <a:off x="727981" y="495300"/>
            <a:ext cx="16116686" cy="990600"/>
          </a:xfrm>
          <a:prstGeom prst="rect">
            <a:avLst/>
          </a:prstGeom>
        </p:spPr>
        <p:txBody>
          <a:bodyPr lIns="0" tIns="0" rIns="0" bIns="0" rtlCol="0" anchor="t">
            <a:spAutoFit/>
          </a:bodyPr>
          <a:lstStyle/>
          <a:p>
            <a:pPr algn="l">
              <a:lnSpc>
                <a:spcPts val="7800"/>
              </a:lnSpc>
              <a:spcBef>
                <a:spcPct val="0"/>
              </a:spcBef>
            </a:pPr>
            <a:r>
              <a:rPr lang="en-US" sz="6000" b="1">
                <a:solidFill>
                  <a:srgbClr val="3849A2"/>
                </a:solidFill>
                <a:latin typeface="Maven Pro Heavy"/>
                <a:ea typeface="Maven Pro Heavy"/>
                <a:cs typeface="Maven Pro Heavy"/>
                <a:sym typeface="Maven Pro Heavy"/>
              </a:rPr>
              <a:t>I. Tổng quan</a:t>
            </a:r>
          </a:p>
        </p:txBody>
      </p:sp>
      <p:sp>
        <p:nvSpPr>
          <p:cNvPr id="16" name="TextBox 16"/>
          <p:cNvSpPr txBox="1"/>
          <p:nvPr/>
        </p:nvSpPr>
        <p:spPr>
          <a:xfrm>
            <a:off x="2438400" y="9572441"/>
            <a:ext cx="8573975" cy="438518"/>
          </a:xfrm>
          <a:prstGeom prst="rect">
            <a:avLst/>
          </a:prstGeom>
        </p:spPr>
        <p:txBody>
          <a:bodyPr lIns="0" tIns="0" rIns="0" bIns="0" rtlCol="0" anchor="t">
            <a:spAutoFit/>
          </a:bodyPr>
          <a:lstStyle/>
          <a:p>
            <a:pPr algn="ctr">
              <a:lnSpc>
                <a:spcPts val="3750"/>
              </a:lnSpc>
            </a:pPr>
            <a:r>
              <a:rPr lang="en-US" sz="2500" dirty="0" err="1">
                <a:solidFill>
                  <a:srgbClr val="202020"/>
                </a:solidFill>
                <a:latin typeface="Arial"/>
                <a:ea typeface="Arial"/>
                <a:cs typeface="Arial"/>
                <a:sym typeface="Arial"/>
              </a:rPr>
              <a:t>Hình</a:t>
            </a:r>
            <a:r>
              <a:rPr lang="en-US" sz="2500" dirty="0">
                <a:solidFill>
                  <a:srgbClr val="202020"/>
                </a:solidFill>
                <a:latin typeface="Arial"/>
                <a:ea typeface="Arial"/>
                <a:cs typeface="Arial"/>
                <a:sym typeface="Arial"/>
              </a:rPr>
              <a:t> 2: Các </a:t>
            </a:r>
            <a:r>
              <a:rPr lang="en-US" sz="2500" dirty="0" err="1">
                <a:solidFill>
                  <a:srgbClr val="202020"/>
                </a:solidFill>
                <a:latin typeface="Arial"/>
                <a:ea typeface="Arial"/>
                <a:cs typeface="Arial"/>
                <a:sym typeface="Arial"/>
              </a:rPr>
              <a:t>phương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pháp</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lắng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đọng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màng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mỏng</a:t>
            </a:r>
            <a:endParaRPr lang="en-US" sz="2500" dirty="0">
              <a:solidFill>
                <a:srgbClr val="202020"/>
              </a:solidFill>
              <a:latin typeface="Arial"/>
              <a:ea typeface="Arial"/>
              <a:cs typeface="Arial"/>
              <a:sym typeface="Arial"/>
            </a:endParaRPr>
          </a:p>
        </p:txBody>
      </p:sp>
      <p:pic>
        <p:nvPicPr>
          <p:cNvPr id="3084" name="Picture 12">
            <a:extLst>
              <a:ext uri="{FF2B5EF4-FFF2-40B4-BE49-F238E27FC236}">
                <a16:creationId xmlns:a16="http://schemas.microsoft.com/office/drawing/2014/main" id="{C9832989-CCD1-A022-49F7-8A0A153C25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0388" y="7296"/>
            <a:ext cx="12825412" cy="982372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2A9782DC-7340-D135-43F4-1A7C2DC82F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37418" y="9077509"/>
            <a:ext cx="2419350" cy="933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63889E-6 2.22222E-6 L -0.22335 -0.42778 " pathEditMode="relative" rAng="0" ptsTypes="AA">
                                      <p:cBhvr>
                                        <p:cTn id="6" dur="2000" fill="hold"/>
                                        <p:tgtEl>
                                          <p:spTgt spid="1038"/>
                                        </p:tgtEl>
                                        <p:attrNameLst>
                                          <p:attrName>ppt_x</p:attrName>
                                          <p:attrName>ppt_y</p:attrName>
                                        </p:attrNameLst>
                                      </p:cBhvr>
                                      <p:rCtr x="-11172" y="-21389"/>
                                    </p:animMotion>
                                  </p:childTnLst>
                                </p:cTn>
                              </p:par>
                              <p:par>
                                <p:cTn id="7" presetID="10" presetClass="exit" presetSubtype="0" fill="hold" nodeType="withEffect">
                                  <p:stCondLst>
                                    <p:cond delay="0"/>
                                  </p:stCondLst>
                                  <p:childTnLst>
                                    <p:animEffect transition="out" filter="fade">
                                      <p:cBhvr>
                                        <p:cTn id="8" dur="500"/>
                                        <p:tgtEl>
                                          <p:spTgt spid="3084"/>
                                        </p:tgtEl>
                                      </p:cBhvr>
                                    </p:animEffect>
                                    <p:set>
                                      <p:cBhvr>
                                        <p:cTn id="9" dur="1" fill="hold">
                                          <p:stCondLst>
                                            <p:cond delay="499"/>
                                          </p:stCondLst>
                                        </p:cTn>
                                        <p:tgtEl>
                                          <p:spTgt spid="308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BF46F-8648-6610-E9D4-796AB7317E9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A73C7ED-610F-4520-9E0D-26AFC32B11DF}"/>
              </a:ext>
            </a:extLst>
          </p:cNvPr>
          <p:cNvSpPr/>
          <p:nvPr/>
        </p:nvSpPr>
        <p:spPr>
          <a:xfrm>
            <a:off x="16844667" y="-6819900"/>
            <a:ext cx="9279264" cy="9262392"/>
          </a:xfrm>
          <a:custGeom>
            <a:avLst/>
            <a:gdLst/>
            <a:ahLst/>
            <a:cxnLst/>
            <a:rect l="l" t="t" r="r" b="b"/>
            <a:pathLst>
              <a:path w="9279264" h="9262392">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915C3E09-CD41-BC82-EE7C-13203D381233}"/>
              </a:ext>
            </a:extLst>
          </p:cNvPr>
          <p:cNvSpPr/>
          <p:nvPr/>
        </p:nvSpPr>
        <p:spPr>
          <a:xfrm>
            <a:off x="-7753961" y="8267700"/>
            <a:ext cx="9279264" cy="9262392"/>
          </a:xfrm>
          <a:custGeom>
            <a:avLst/>
            <a:gdLst/>
            <a:ahLst/>
            <a:cxnLst/>
            <a:rect l="l" t="t" r="r" b="b"/>
            <a:pathLst>
              <a:path w="9279264" h="9262392">
                <a:moveTo>
                  <a:pt x="0" y="0"/>
                </a:moveTo>
                <a:lnTo>
                  <a:pt x="9279263" y="0"/>
                </a:lnTo>
                <a:lnTo>
                  <a:pt x="9279263" y="9262393"/>
                </a:lnTo>
                <a:lnTo>
                  <a:pt x="0" y="92623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TextBox 15">
            <a:extLst>
              <a:ext uri="{FF2B5EF4-FFF2-40B4-BE49-F238E27FC236}">
                <a16:creationId xmlns:a16="http://schemas.microsoft.com/office/drawing/2014/main" id="{088A989C-D0A6-E4C0-84BE-2A22E93E8812}"/>
              </a:ext>
            </a:extLst>
          </p:cNvPr>
          <p:cNvSpPr txBox="1"/>
          <p:nvPr/>
        </p:nvSpPr>
        <p:spPr>
          <a:xfrm>
            <a:off x="727981" y="495300"/>
            <a:ext cx="16116686" cy="990600"/>
          </a:xfrm>
          <a:prstGeom prst="rect">
            <a:avLst/>
          </a:prstGeom>
        </p:spPr>
        <p:txBody>
          <a:bodyPr lIns="0" tIns="0" rIns="0" bIns="0" rtlCol="0" anchor="t">
            <a:spAutoFit/>
          </a:bodyPr>
          <a:lstStyle/>
          <a:p>
            <a:pPr algn="l">
              <a:lnSpc>
                <a:spcPts val="7800"/>
              </a:lnSpc>
              <a:spcBef>
                <a:spcPct val="0"/>
              </a:spcBef>
            </a:pPr>
            <a:r>
              <a:rPr lang="en-US" sz="6000" b="1">
                <a:solidFill>
                  <a:srgbClr val="3849A2"/>
                </a:solidFill>
                <a:latin typeface="Maven Pro Heavy"/>
                <a:ea typeface="Maven Pro Heavy"/>
                <a:cs typeface="Maven Pro Heavy"/>
                <a:sym typeface="Maven Pro Heavy"/>
              </a:rPr>
              <a:t>I. Tổng quan</a:t>
            </a:r>
          </a:p>
        </p:txBody>
      </p:sp>
      <p:pic>
        <p:nvPicPr>
          <p:cNvPr id="1026" name="Picture 2">
            <a:extLst>
              <a:ext uri="{FF2B5EF4-FFF2-40B4-BE49-F238E27FC236}">
                <a16:creationId xmlns:a16="http://schemas.microsoft.com/office/drawing/2014/main" id="{12151E52-7291-F148-E6C7-89B898C4FD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8716" y="264216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164B45C-E494-9804-D03F-D4F551E2050E}"/>
              </a:ext>
            </a:extLst>
          </p:cNvPr>
          <p:cNvSpPr txBox="1"/>
          <p:nvPr/>
        </p:nvSpPr>
        <p:spPr>
          <a:xfrm>
            <a:off x="2504116" y="7255042"/>
            <a:ext cx="2286000" cy="527837"/>
          </a:xfrm>
          <a:prstGeom prst="rect">
            <a:avLst/>
          </a:prstGeom>
          <a:noFill/>
        </p:spPr>
        <p:txBody>
          <a:bodyPr wrap="square">
            <a:spAutoFit/>
          </a:bodyPr>
          <a:lstStyle/>
          <a:p>
            <a:pPr algn="ctr">
              <a:lnSpc>
                <a:spcPts val="3750"/>
              </a:lnSpc>
            </a:pPr>
            <a:r>
              <a:rPr lang="en-US" sz="2400" dirty="0">
                <a:solidFill>
                  <a:srgbClr val="202020"/>
                </a:solidFill>
                <a:latin typeface="Arial"/>
                <a:ea typeface="Arial"/>
                <a:cs typeface="Arial"/>
                <a:sym typeface="Arial"/>
              </a:rPr>
              <a:t>2600$</a:t>
            </a:r>
          </a:p>
        </p:txBody>
      </p:sp>
      <p:pic>
        <p:nvPicPr>
          <p:cNvPr id="1028" name="Picture 4">
            <a:extLst>
              <a:ext uri="{FF2B5EF4-FFF2-40B4-BE49-F238E27FC236}">
                <a16:creationId xmlns:a16="http://schemas.microsoft.com/office/drawing/2014/main" id="{EF9F473F-622F-CF1C-BEAC-630FF4F40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39600" y="1485900"/>
            <a:ext cx="5791200" cy="5791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16A36F5-AB31-D157-58FD-5041616FFC9F}"/>
              </a:ext>
            </a:extLst>
          </p:cNvPr>
          <p:cNvSpPr txBox="1"/>
          <p:nvPr/>
        </p:nvSpPr>
        <p:spPr>
          <a:xfrm>
            <a:off x="13934118" y="7255042"/>
            <a:ext cx="2286000" cy="527837"/>
          </a:xfrm>
          <a:prstGeom prst="rect">
            <a:avLst/>
          </a:prstGeom>
          <a:noFill/>
        </p:spPr>
        <p:txBody>
          <a:bodyPr wrap="square">
            <a:spAutoFit/>
          </a:bodyPr>
          <a:lstStyle/>
          <a:p>
            <a:pPr algn="ctr">
              <a:lnSpc>
                <a:spcPts val="3750"/>
              </a:lnSpc>
            </a:pPr>
            <a:r>
              <a:rPr lang="en-US" sz="2400" dirty="0">
                <a:solidFill>
                  <a:srgbClr val="202020"/>
                </a:solidFill>
                <a:latin typeface="Arial"/>
                <a:ea typeface="Arial"/>
                <a:cs typeface="Arial"/>
                <a:sym typeface="Arial"/>
              </a:rPr>
              <a:t>2700$</a:t>
            </a:r>
          </a:p>
        </p:txBody>
      </p:sp>
      <p:pic>
        <p:nvPicPr>
          <p:cNvPr id="1030" name="Picture 6">
            <a:extLst>
              <a:ext uri="{FF2B5EF4-FFF2-40B4-BE49-F238E27FC236}">
                <a16:creationId xmlns:a16="http://schemas.microsoft.com/office/drawing/2014/main" id="{73E406A8-FA5E-BC91-061C-F5BA6FB6558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07389" y="2091100"/>
            <a:ext cx="4953002" cy="495300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07E910D-C5C4-5738-6E46-D6ABA1D15D26}"/>
              </a:ext>
            </a:extLst>
          </p:cNvPr>
          <p:cNvSpPr txBox="1"/>
          <p:nvPr/>
        </p:nvSpPr>
        <p:spPr>
          <a:xfrm>
            <a:off x="8458200" y="7255041"/>
            <a:ext cx="2286000" cy="527837"/>
          </a:xfrm>
          <a:prstGeom prst="rect">
            <a:avLst/>
          </a:prstGeom>
          <a:noFill/>
        </p:spPr>
        <p:txBody>
          <a:bodyPr wrap="square">
            <a:spAutoFit/>
          </a:bodyPr>
          <a:lstStyle/>
          <a:p>
            <a:pPr algn="ctr">
              <a:lnSpc>
                <a:spcPts val="3750"/>
              </a:lnSpc>
            </a:pPr>
            <a:r>
              <a:rPr lang="en-US" sz="2400" dirty="0">
                <a:solidFill>
                  <a:srgbClr val="202020"/>
                </a:solidFill>
                <a:latin typeface="Arial"/>
                <a:ea typeface="Arial"/>
                <a:cs typeface="Arial"/>
                <a:sym typeface="Arial"/>
              </a:rPr>
              <a:t>3500$</a:t>
            </a:r>
          </a:p>
        </p:txBody>
      </p:sp>
    </p:spTree>
    <p:extLst>
      <p:ext uri="{BB962C8B-B14F-4D97-AF65-F5344CB8AC3E}">
        <p14:creationId xmlns:p14="http://schemas.microsoft.com/office/powerpoint/2010/main" val="4087608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27981" y="495300"/>
            <a:ext cx="16116686" cy="915251"/>
          </a:xfrm>
          <a:prstGeom prst="rect">
            <a:avLst/>
          </a:prstGeom>
        </p:spPr>
        <p:txBody>
          <a:bodyPr lIns="0" tIns="0" rIns="0" bIns="0" rtlCol="0" anchor="t">
            <a:spAutoFit/>
          </a:bodyPr>
          <a:lstStyle/>
          <a:p>
            <a:pPr algn="l">
              <a:lnSpc>
                <a:spcPts val="7800"/>
              </a:lnSpc>
              <a:spcBef>
                <a:spcPct val="0"/>
              </a:spcBef>
            </a:pPr>
            <a:r>
              <a:rPr lang="en-US" sz="6000" b="1" dirty="0" err="1">
                <a:solidFill>
                  <a:srgbClr val="3849A2"/>
                </a:solidFill>
                <a:latin typeface="Maven Pro Heavy"/>
                <a:ea typeface="Maven Pro Heavy"/>
                <a:cs typeface="Maven Pro Heavy"/>
                <a:sym typeface="Maven Pro Heavy"/>
              </a:rPr>
              <a:t>Ưu</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và</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nhược</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điểm</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phương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pháp</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tráng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phủ</a:t>
            </a:r>
            <a:endParaRPr lang="en-US" sz="6000" b="1" dirty="0">
              <a:solidFill>
                <a:srgbClr val="3849A2"/>
              </a:solidFill>
              <a:latin typeface="Maven Pro Heavy"/>
              <a:ea typeface="Maven Pro Heavy"/>
              <a:cs typeface="Maven Pro Heavy"/>
              <a:sym typeface="Maven Pro Heavy"/>
            </a:endParaRPr>
          </a:p>
        </p:txBody>
      </p:sp>
      <p:sp>
        <p:nvSpPr>
          <p:cNvPr id="6" name="TextBox 6"/>
          <p:cNvSpPr txBox="1"/>
          <p:nvPr/>
        </p:nvSpPr>
        <p:spPr>
          <a:xfrm>
            <a:off x="742494" y="2575008"/>
            <a:ext cx="8873220" cy="5136984"/>
          </a:xfrm>
          <a:prstGeom prst="rect">
            <a:avLst/>
          </a:prstGeom>
        </p:spPr>
        <p:txBody>
          <a:bodyPr wrap="square" lIns="0" tIns="0" rIns="0" bIns="0" rtlCol="0" anchor="t">
            <a:spAutoFit/>
          </a:bodyPr>
          <a:lstStyle/>
          <a:p>
            <a:pPr marL="647700" lvl="1" indent="-323850" algn="just">
              <a:lnSpc>
                <a:spcPts val="4500"/>
              </a:lnSpc>
              <a:buFont typeface="Arial"/>
              <a:buChar char="•"/>
            </a:pPr>
            <a:r>
              <a:rPr lang="en-US" sz="3000" dirty="0" err="1">
                <a:solidFill>
                  <a:srgbClr val="202020"/>
                </a:solidFill>
                <a:latin typeface="Arial"/>
                <a:ea typeface="Arial"/>
                <a:cs typeface="Arial"/>
                <a:sym typeface="Arial"/>
              </a:rPr>
              <a:t>Ưu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điểm</a:t>
            </a:r>
            <a:r>
              <a:rPr lang="en-US" sz="3000" dirty="0">
                <a:solidFill>
                  <a:srgbClr val="202020"/>
                </a:solidFill>
                <a:latin typeface="Arial"/>
                <a:ea typeface="Arial"/>
                <a:cs typeface="Arial"/>
                <a:sym typeface="Arial"/>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Tạo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với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đồng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cao</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a:solidFill>
                  <a:srgbClr val="202020"/>
                </a:solidFill>
                <a:latin typeface="Arial"/>
                <a:ea typeface="Arial"/>
                <a:cs typeface="Arial"/>
                <a:sym typeface="Arial"/>
              </a:rPr>
              <a:t>Chi </a:t>
            </a:r>
            <a:r>
              <a:rPr lang="en-US" sz="3000" dirty="0" err="1">
                <a:solidFill>
                  <a:srgbClr val="202020"/>
                </a:solidFill>
                <a:latin typeface="Arial"/>
                <a:ea typeface="Arial"/>
                <a:cs typeface="Arial"/>
                <a:sym typeface="Arial"/>
              </a:rPr>
              <a:t>phí</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thấp</a:t>
            </a:r>
            <a:endParaRPr lang="en-US" sz="3000" dirty="0">
              <a:solidFill>
                <a:srgbClr val="202020"/>
              </a:solidFill>
              <a:latin typeface="Arial"/>
              <a:ea typeface="Arial"/>
              <a:cs typeface="Arial"/>
              <a:sym typeface="Arial"/>
            </a:endParaRPr>
          </a:p>
          <a:p>
            <a:pPr marL="647700" lvl="1" indent="-323850" algn="just">
              <a:lnSpc>
                <a:spcPts val="4500"/>
              </a:lnSpc>
              <a:buFont typeface="Arial"/>
              <a:buChar char="•"/>
            </a:pPr>
            <a:r>
              <a:rPr lang="en-US" sz="3000" dirty="0" err="1">
                <a:solidFill>
                  <a:srgbClr val="202020"/>
                </a:solidFill>
                <a:latin typeface="Arial"/>
                <a:ea typeface="Arial"/>
                <a:cs typeface="Arial"/>
                <a:sym typeface="Arial"/>
              </a:rPr>
              <a:t>Nhược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điểm</a:t>
            </a:r>
            <a:r>
              <a:rPr lang="en-US" sz="3000" dirty="0">
                <a:solidFill>
                  <a:srgbClr val="202020"/>
                </a:solidFill>
                <a:latin typeface="Arial"/>
                <a:ea typeface="Arial"/>
                <a:cs typeface="Arial"/>
                <a:sym typeface="Arial"/>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Khó</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kiểm</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soát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dày</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Yêu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cầu</a:t>
            </a:r>
            <a:r>
              <a:rPr lang="en-US" sz="3000" dirty="0">
                <a:solidFill>
                  <a:srgbClr val="202020"/>
                </a:solidFill>
                <a:latin typeface="Arial"/>
                <a:ea typeface="Arial"/>
                <a:cs typeface="Arial"/>
                <a:sym typeface="Arial"/>
              </a:rPr>
              <a:t> dung </a:t>
            </a:r>
            <a:r>
              <a:rPr lang="en-US" sz="3000" dirty="0" err="1">
                <a:solidFill>
                  <a:srgbClr val="202020"/>
                </a:solidFill>
                <a:latin typeface="Arial"/>
                <a:ea typeface="Arial"/>
                <a:cs typeface="Arial"/>
                <a:sym typeface="Arial"/>
              </a:rPr>
              <a:t>dịch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có</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nhớt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thấp</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Khả</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năng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nhiễm</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bẩn</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Bị</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mất</a:t>
            </a:r>
            <a:r>
              <a:rPr lang="en-US" sz="3000" dirty="0">
                <a:solidFill>
                  <a:srgbClr val="202020"/>
                </a:solidFill>
                <a:latin typeface="Arial"/>
                <a:ea typeface="Arial"/>
                <a:cs typeface="Arial"/>
                <a:sym typeface="Arial"/>
              </a:rPr>
              <a:t> 99% dung </a:t>
            </a:r>
            <a:r>
              <a:rPr lang="en-US" sz="3000" dirty="0" err="1">
                <a:solidFill>
                  <a:srgbClr val="202020"/>
                </a:solidFill>
                <a:latin typeface="Arial"/>
                <a:ea typeface="Arial"/>
                <a:cs typeface="Arial"/>
                <a:sym typeface="Arial"/>
              </a:rPr>
              <a:t>dịch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trong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quá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trình</a:t>
            </a:r>
            <a:r>
              <a:rPr lang="en-US" sz="3000" dirty="0">
                <a:solidFill>
                  <a:srgbClr val="202020"/>
                </a:solidFill>
                <a:latin typeface="Arial"/>
                <a:ea typeface="Arial"/>
                <a:cs typeface="Arial"/>
                <a:sym typeface="Arial"/>
              </a:rPr>
              <a:t> quay </a:t>
            </a:r>
            <a:r>
              <a:rPr lang="en-US" sz="3000" dirty="0" err="1">
                <a:solidFill>
                  <a:srgbClr val="202020"/>
                </a:solidFill>
                <a:latin typeface="Arial"/>
                <a:ea typeface="Arial"/>
                <a:cs typeface="Arial"/>
                <a:sym typeface="Arial"/>
              </a:rPr>
              <a:t>phủ</a:t>
            </a:r>
            <a:endParaRPr lang="en-US" sz="3000" dirty="0">
              <a:solidFill>
                <a:srgbClr val="202020"/>
              </a:solidFill>
              <a:latin typeface="Arial"/>
              <a:ea typeface="Arial"/>
              <a:cs typeface="Arial"/>
              <a:sym typeface="Arial"/>
            </a:endParaRPr>
          </a:p>
        </p:txBody>
      </p:sp>
      <p:pic>
        <p:nvPicPr>
          <p:cNvPr id="5" name="Picture 4">
            <a:extLst>
              <a:ext uri="{FF2B5EF4-FFF2-40B4-BE49-F238E27FC236}">
                <a16:creationId xmlns:a16="http://schemas.microsoft.com/office/drawing/2014/main" id="{0CD2C908-71A2-18EC-7082-FC65B04EFC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9787" y="1687711"/>
            <a:ext cx="7655719" cy="5741789"/>
          </a:xfrm>
          <a:prstGeom prst="rect">
            <a:avLst/>
          </a:prstGeom>
        </p:spPr>
      </p:pic>
      <p:sp>
        <p:nvSpPr>
          <p:cNvPr id="8" name="TextBox 7">
            <a:extLst>
              <a:ext uri="{FF2B5EF4-FFF2-40B4-BE49-F238E27FC236}">
                <a16:creationId xmlns:a16="http://schemas.microsoft.com/office/drawing/2014/main" id="{9A567664-0784-343E-85F2-C20366F4E4D1}"/>
              </a:ext>
            </a:extLst>
          </p:cNvPr>
          <p:cNvSpPr txBox="1"/>
          <p:nvPr/>
        </p:nvSpPr>
        <p:spPr>
          <a:xfrm>
            <a:off x="9448800" y="7706660"/>
            <a:ext cx="9144000" cy="577722"/>
          </a:xfrm>
          <a:prstGeom prst="rect">
            <a:avLst/>
          </a:prstGeom>
          <a:noFill/>
        </p:spPr>
        <p:txBody>
          <a:bodyPr wrap="square">
            <a:spAutoFit/>
          </a:bodyPr>
          <a:lstStyle/>
          <a:p>
            <a:pPr algn="ctr">
              <a:lnSpc>
                <a:spcPts val="4500"/>
              </a:lnSpc>
              <a:spcBef>
                <a:spcPct val="0"/>
              </a:spcBef>
            </a:pPr>
            <a:r>
              <a:rPr lang="en-US" sz="1800" dirty="0" err="1">
                <a:solidFill>
                  <a:srgbClr val="000000"/>
                </a:solidFill>
                <a:latin typeface="Arial"/>
                <a:ea typeface="Arial"/>
                <a:cs typeface="Arial"/>
                <a:sym typeface="Arial"/>
              </a:rPr>
              <a:t>Hình</a:t>
            </a:r>
            <a:r>
              <a:rPr lang="en-US" sz="1800" dirty="0">
                <a:solidFill>
                  <a:srgbClr val="000000"/>
                </a:solidFill>
                <a:latin typeface="Arial"/>
                <a:ea typeface="Arial"/>
                <a:cs typeface="Arial"/>
                <a:sym typeface="Arial"/>
              </a:rPr>
              <a:t> 4: </a:t>
            </a:r>
            <a:r>
              <a:rPr lang="en-US" sz="1800" dirty="0" err="1">
                <a:solidFill>
                  <a:srgbClr val="000000"/>
                </a:solidFill>
                <a:latin typeface="Arial"/>
                <a:ea typeface="Arial"/>
                <a:cs typeface="Arial"/>
                <a:sym typeface="Arial"/>
              </a:rPr>
              <a:t>Máy</a:t>
            </a:r>
            <a:r>
              <a:rPr lang="en-US" sz="1800" dirty="0">
                <a:solidFill>
                  <a:srgbClr val="000000"/>
                </a:solidFill>
                <a:latin typeface="Arial"/>
                <a:ea typeface="Arial"/>
                <a:cs typeface="Arial"/>
                <a:sym typeface="Arial"/>
              </a:rPr>
              <a:t> quay </a:t>
            </a:r>
            <a:r>
              <a:rPr lang="en-US" sz="1800" dirty="0" err="1">
                <a:solidFill>
                  <a:srgbClr val="000000"/>
                </a:solidFill>
                <a:latin typeface="Arial"/>
                <a:ea typeface="Arial"/>
                <a:cs typeface="Arial"/>
                <a:sym typeface="Arial"/>
              </a:rPr>
              <a:t>phủ</a:t>
            </a:r>
            <a:r>
              <a:rPr lang="en-US" sz="1800" dirty="0">
                <a:solidFill>
                  <a:srgbClr val="000000"/>
                </a:solidFill>
                <a:latin typeface="Arial"/>
                <a:ea typeface="Arial"/>
                <a:cs typeface="Arial"/>
                <a:sym typeface="Arial"/>
              </a:rPr>
              <a:t> spin-coating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614C7-D714-0BE8-464B-E4E6B0A78F6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DD9FDD1-2777-3CFA-0AC6-D2A6096A0489}"/>
              </a:ext>
            </a:extLst>
          </p:cNvPr>
          <p:cNvSpPr txBox="1"/>
          <p:nvPr/>
        </p:nvSpPr>
        <p:spPr>
          <a:xfrm>
            <a:off x="727981" y="495300"/>
            <a:ext cx="16116686" cy="915251"/>
          </a:xfrm>
          <a:prstGeom prst="rect">
            <a:avLst/>
          </a:prstGeom>
        </p:spPr>
        <p:txBody>
          <a:bodyPr lIns="0" tIns="0" rIns="0" bIns="0" rtlCol="0" anchor="t">
            <a:spAutoFit/>
          </a:bodyPr>
          <a:lstStyle/>
          <a:p>
            <a:pPr algn="l">
              <a:lnSpc>
                <a:spcPts val="7800"/>
              </a:lnSpc>
              <a:spcBef>
                <a:spcPct val="0"/>
              </a:spcBef>
            </a:pPr>
            <a:r>
              <a:rPr lang="en-US" sz="6000" b="1" dirty="0" err="1">
                <a:solidFill>
                  <a:srgbClr val="3849A2"/>
                </a:solidFill>
                <a:latin typeface="Maven Pro Heavy"/>
                <a:ea typeface="Maven Pro Heavy"/>
                <a:cs typeface="Maven Pro Heavy"/>
                <a:sym typeface="Maven Pro Heavy"/>
              </a:rPr>
              <a:t>Ưu</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và</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nhược</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điểm</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phương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pháp</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tráng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phủ</a:t>
            </a:r>
            <a:endParaRPr lang="en-US" sz="6000" b="1" dirty="0">
              <a:solidFill>
                <a:srgbClr val="3849A2"/>
              </a:solidFill>
              <a:latin typeface="Maven Pro Heavy"/>
              <a:ea typeface="Maven Pro Heavy"/>
              <a:cs typeface="Maven Pro Heavy"/>
              <a:sym typeface="Maven Pro Heavy"/>
            </a:endParaRPr>
          </a:p>
        </p:txBody>
      </p:sp>
      <p:sp>
        <p:nvSpPr>
          <p:cNvPr id="6" name="TextBox 6">
            <a:extLst>
              <a:ext uri="{FF2B5EF4-FFF2-40B4-BE49-F238E27FC236}">
                <a16:creationId xmlns:a16="http://schemas.microsoft.com/office/drawing/2014/main" id="{ED3639EC-7781-ADF0-8E2B-0D380C408FB3}"/>
              </a:ext>
            </a:extLst>
          </p:cNvPr>
          <p:cNvSpPr txBox="1"/>
          <p:nvPr/>
        </p:nvSpPr>
        <p:spPr>
          <a:xfrm>
            <a:off x="727980" y="1905000"/>
            <a:ext cx="8873220" cy="6291146"/>
          </a:xfrm>
          <a:prstGeom prst="rect">
            <a:avLst/>
          </a:prstGeom>
        </p:spPr>
        <p:txBody>
          <a:bodyPr wrap="square" lIns="0" tIns="0" rIns="0" bIns="0" rtlCol="0" anchor="t">
            <a:spAutoFit/>
          </a:bodyPr>
          <a:lstStyle/>
          <a:p>
            <a:pPr marL="647700" lvl="1" indent="-323850" algn="just">
              <a:lnSpc>
                <a:spcPts val="4500"/>
              </a:lnSpc>
              <a:buFont typeface="Arial"/>
              <a:buChar char="•"/>
            </a:pPr>
            <a:r>
              <a:rPr lang="en-US" sz="3000" dirty="0" err="1">
                <a:solidFill>
                  <a:srgbClr val="202020"/>
                </a:solidFill>
                <a:latin typeface="Arial"/>
                <a:ea typeface="Arial"/>
                <a:cs typeface="Arial"/>
                <a:sym typeface="Arial"/>
              </a:rPr>
              <a:t>Ưu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điểm</a:t>
            </a:r>
            <a:r>
              <a:rPr lang="en-US" sz="3000" dirty="0">
                <a:solidFill>
                  <a:srgbClr val="202020"/>
                </a:solidFill>
                <a:latin typeface="Arial"/>
                <a:ea typeface="Arial"/>
                <a:cs typeface="Arial"/>
                <a:sym typeface="Arial"/>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Tạo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với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đồng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cao</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a:solidFill>
                  <a:srgbClr val="202020"/>
                </a:solidFill>
                <a:latin typeface="Arial"/>
                <a:ea typeface="Arial"/>
                <a:cs typeface="Arial"/>
                <a:sym typeface="Arial"/>
              </a:rPr>
              <a:t>Chi </a:t>
            </a:r>
            <a:r>
              <a:rPr lang="en-US" sz="3000" dirty="0" err="1">
                <a:solidFill>
                  <a:srgbClr val="202020"/>
                </a:solidFill>
                <a:latin typeface="Arial"/>
                <a:ea typeface="Arial"/>
                <a:cs typeface="Arial"/>
                <a:sym typeface="Arial"/>
              </a:rPr>
              <a:t>phí</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thấp</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Sử</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dụng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ít</a:t>
            </a:r>
            <a:r>
              <a:rPr lang="en-US" sz="3000" dirty="0">
                <a:solidFill>
                  <a:srgbClr val="202020"/>
                </a:solidFill>
                <a:latin typeface="Arial"/>
                <a:ea typeface="Arial"/>
                <a:cs typeface="Arial"/>
                <a:sym typeface="Arial"/>
              </a:rPr>
              <a:t> dung </a:t>
            </a:r>
            <a:r>
              <a:rPr lang="en-US" sz="3000" dirty="0" err="1">
                <a:solidFill>
                  <a:srgbClr val="202020"/>
                </a:solidFill>
                <a:latin typeface="Arial"/>
                <a:ea typeface="Arial"/>
                <a:cs typeface="Arial"/>
                <a:sym typeface="Arial"/>
              </a:rPr>
              <a:t>dịch</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Dễ</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dàng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mở</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rộng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quy</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mô</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Phù</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hợp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với</a:t>
            </a:r>
            <a:r>
              <a:rPr lang="en-US" sz="3000" dirty="0">
                <a:solidFill>
                  <a:srgbClr val="202020"/>
                </a:solidFill>
                <a:latin typeface="Arial"/>
                <a:ea typeface="Arial"/>
                <a:cs typeface="Arial"/>
                <a:sym typeface="Arial"/>
              </a:rPr>
              <a:t> dung </a:t>
            </a:r>
            <a:r>
              <a:rPr lang="en-US" sz="3000" dirty="0" err="1">
                <a:solidFill>
                  <a:srgbClr val="202020"/>
                </a:solidFill>
                <a:latin typeface="Arial"/>
                <a:ea typeface="Arial"/>
                <a:cs typeface="Arial"/>
                <a:sym typeface="Arial"/>
              </a:rPr>
              <a:t>dịch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có</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nhớt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cao</a:t>
            </a:r>
            <a:endParaRPr lang="en-US" sz="3000" dirty="0">
              <a:solidFill>
                <a:srgbClr val="202020"/>
              </a:solidFill>
              <a:latin typeface="Arial"/>
              <a:ea typeface="Arial"/>
              <a:cs typeface="Arial"/>
              <a:sym typeface="Arial"/>
            </a:endParaRPr>
          </a:p>
          <a:p>
            <a:pPr marL="863600" lvl="2" algn="just">
              <a:lnSpc>
                <a:spcPts val="4500"/>
              </a:lnSpc>
            </a:pPr>
            <a:endParaRPr lang="en-US" sz="3000" dirty="0">
              <a:solidFill>
                <a:srgbClr val="202020"/>
              </a:solidFill>
              <a:latin typeface="Arial"/>
              <a:ea typeface="Arial"/>
              <a:cs typeface="Arial"/>
              <a:sym typeface="Arial"/>
            </a:endParaRPr>
          </a:p>
          <a:p>
            <a:pPr marL="647700" lvl="1" indent="-323850" algn="just">
              <a:lnSpc>
                <a:spcPts val="4500"/>
              </a:lnSpc>
              <a:buFont typeface="Arial"/>
              <a:buChar char="•"/>
            </a:pPr>
            <a:r>
              <a:rPr lang="en-US" sz="3000" dirty="0" err="1">
                <a:solidFill>
                  <a:srgbClr val="202020"/>
                </a:solidFill>
                <a:latin typeface="Arial"/>
                <a:ea typeface="Arial"/>
                <a:cs typeface="Arial"/>
                <a:sym typeface="Arial"/>
              </a:rPr>
              <a:t>Nhược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điểm</a:t>
            </a:r>
            <a:r>
              <a:rPr lang="en-US" sz="3000" dirty="0">
                <a:solidFill>
                  <a:srgbClr val="202020"/>
                </a:solidFill>
                <a:latin typeface="Arial"/>
                <a:ea typeface="Arial"/>
                <a:cs typeface="Arial"/>
                <a:sym typeface="Arial"/>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Khó</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kiểm</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soát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Hạn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với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bề</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mặt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phức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tạp</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Khả</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năng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nhiễm</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bẩn</a:t>
            </a:r>
            <a:endParaRPr lang="en-US" sz="3000" dirty="0">
              <a:solidFill>
                <a:srgbClr val="202020"/>
              </a:solidFill>
              <a:latin typeface="Arial"/>
              <a:ea typeface="Arial"/>
              <a:cs typeface="Arial"/>
              <a:sym typeface="Arial"/>
            </a:endParaRPr>
          </a:p>
        </p:txBody>
      </p:sp>
      <p:pic>
        <p:nvPicPr>
          <p:cNvPr id="4098" name="Picture 2">
            <a:extLst>
              <a:ext uri="{FF2B5EF4-FFF2-40B4-BE49-F238E27FC236}">
                <a16:creationId xmlns:a16="http://schemas.microsoft.com/office/drawing/2014/main" id="{17599B85-710C-248A-6CE0-E2B297234C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0917" y="1771453"/>
            <a:ext cx="7143750" cy="6400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52E2AEF-6145-F753-CB32-C989D7D11438}"/>
              </a:ext>
            </a:extLst>
          </p:cNvPr>
          <p:cNvSpPr txBox="1"/>
          <p:nvPr/>
        </p:nvSpPr>
        <p:spPr>
          <a:xfrm>
            <a:off x="8700792" y="8244294"/>
            <a:ext cx="9144000" cy="577722"/>
          </a:xfrm>
          <a:prstGeom prst="rect">
            <a:avLst/>
          </a:prstGeom>
          <a:noFill/>
        </p:spPr>
        <p:txBody>
          <a:bodyPr wrap="square">
            <a:spAutoFit/>
          </a:bodyPr>
          <a:lstStyle/>
          <a:p>
            <a:pPr algn="ctr">
              <a:lnSpc>
                <a:spcPts val="4500"/>
              </a:lnSpc>
              <a:spcBef>
                <a:spcPct val="0"/>
              </a:spcBef>
            </a:pPr>
            <a:r>
              <a:rPr lang="en-US" sz="1800" dirty="0" err="1">
                <a:solidFill>
                  <a:srgbClr val="000000"/>
                </a:solidFill>
                <a:latin typeface="Arial"/>
                <a:ea typeface="Arial"/>
                <a:cs typeface="Arial"/>
                <a:sym typeface="Arial"/>
              </a:rPr>
              <a:t>Hình</a:t>
            </a:r>
            <a:r>
              <a:rPr lang="en-US" sz="1800" dirty="0">
                <a:solidFill>
                  <a:srgbClr val="000000"/>
                </a:solidFill>
                <a:latin typeface="Arial"/>
                <a:ea typeface="Arial"/>
                <a:cs typeface="Arial"/>
                <a:sym typeface="Arial"/>
              </a:rPr>
              <a:t> 4: Các </a:t>
            </a:r>
            <a:r>
              <a:rPr lang="en-US" sz="1800" dirty="0" err="1">
                <a:solidFill>
                  <a:srgbClr val="000000"/>
                </a:solidFill>
                <a:latin typeface="Arial"/>
                <a:ea typeface="Arial"/>
                <a:cs typeface="Arial"/>
                <a:sym typeface="Arial"/>
              </a:rPr>
              <a:t>ưu</a:t>
            </a:r>
            <a:r>
              <a:rPr lang="en-US" sz="1800" dirty="0">
                <a:solidFill>
                  <a:srgbClr val="000000"/>
                </a:solidFill>
                <a:latin typeface="Arial"/>
                <a:ea typeface="Arial"/>
                <a:cs typeface="Arial"/>
                <a:sym typeface="Arial"/>
              </a:rPr>
              <a:t> </a:t>
            </a:r>
            <a:r>
              <a:rPr lang="en-US" sz="1800" dirty="0" err="1">
                <a:solidFill>
                  <a:srgbClr val="000000"/>
                </a:solidFill>
                <a:latin typeface="Arial"/>
                <a:ea typeface="Arial"/>
                <a:cs typeface="Arial"/>
                <a:sym typeface="Arial"/>
              </a:rPr>
              <a:t>điểm</a:t>
            </a:r>
            <a:r>
              <a:rPr lang="en-US" sz="1800" dirty="0">
                <a:solidFill>
                  <a:srgbClr val="000000"/>
                </a:solidFill>
                <a:latin typeface="Arial"/>
                <a:ea typeface="Arial"/>
                <a:cs typeface="Arial"/>
                <a:sym typeface="Arial"/>
              </a:rPr>
              <a:t> </a:t>
            </a:r>
            <a:r>
              <a:rPr lang="en-US" sz="1800" dirty="0" err="1">
                <a:solidFill>
                  <a:srgbClr val="000000"/>
                </a:solidFill>
                <a:latin typeface="Arial"/>
                <a:ea typeface="Arial"/>
                <a:cs typeface="Arial"/>
                <a:sym typeface="Arial"/>
              </a:rPr>
              <a:t>của</a:t>
            </a:r>
            <a:r>
              <a:rPr lang="en-US" sz="1800" dirty="0">
                <a:solidFill>
                  <a:srgbClr val="000000"/>
                </a:solidFill>
                <a:latin typeface="Arial"/>
                <a:ea typeface="Arial"/>
                <a:cs typeface="Arial"/>
                <a:sym typeface="Arial"/>
              </a:rPr>
              <a:t> blade-coating so </a:t>
            </a:r>
            <a:r>
              <a:rPr lang="en-US" sz="1800" dirty="0" err="1">
                <a:solidFill>
                  <a:srgbClr val="000000"/>
                </a:solidFill>
                <a:latin typeface="Arial"/>
                <a:ea typeface="Arial"/>
                <a:cs typeface="Arial"/>
                <a:sym typeface="Arial"/>
              </a:rPr>
              <a:t>với</a:t>
            </a:r>
            <a:r>
              <a:rPr lang="en-US" sz="1800" dirty="0">
                <a:solidFill>
                  <a:srgbClr val="000000"/>
                </a:solidFill>
                <a:latin typeface="Arial"/>
                <a:ea typeface="Arial"/>
                <a:cs typeface="Arial"/>
                <a:sym typeface="Arial"/>
              </a:rPr>
              <a:t> spin-coating</a:t>
            </a:r>
          </a:p>
        </p:txBody>
      </p:sp>
    </p:spTree>
    <p:extLst>
      <p:ext uri="{BB962C8B-B14F-4D97-AF65-F5344CB8AC3E}">
        <p14:creationId xmlns:p14="http://schemas.microsoft.com/office/powerpoint/2010/main" val="1631993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11762" y="8900638"/>
            <a:ext cx="5910342" cy="5899596"/>
          </a:xfrm>
          <a:custGeom>
            <a:avLst/>
            <a:gdLst/>
            <a:ahLst/>
            <a:cxnLst/>
            <a:rect l="l" t="t" r="r" b="b"/>
            <a:pathLst>
              <a:path w="5910342" h="5899596">
                <a:moveTo>
                  <a:pt x="0" y="0"/>
                </a:moveTo>
                <a:lnTo>
                  <a:pt x="5910342" y="0"/>
                </a:lnTo>
                <a:lnTo>
                  <a:pt x="5910342" y="5899596"/>
                </a:lnTo>
                <a:lnTo>
                  <a:pt x="0" y="58995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129133" y="3117227"/>
            <a:ext cx="8715534" cy="3202959"/>
          </a:xfrm>
          <a:custGeom>
            <a:avLst/>
            <a:gdLst/>
            <a:ahLst/>
            <a:cxnLst/>
            <a:rect l="l" t="t" r="r" b="b"/>
            <a:pathLst>
              <a:path w="8715534" h="3202959">
                <a:moveTo>
                  <a:pt x="0" y="0"/>
                </a:moveTo>
                <a:lnTo>
                  <a:pt x="8715534" y="0"/>
                </a:lnTo>
                <a:lnTo>
                  <a:pt x="8715534" y="3202959"/>
                </a:lnTo>
                <a:lnTo>
                  <a:pt x="0" y="3202959"/>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1443948" y="2762250"/>
            <a:ext cx="5903566" cy="5181600"/>
          </a:xfrm>
          <a:prstGeom prst="rect">
            <a:avLst/>
          </a:prstGeom>
        </p:spPr>
        <p:txBody>
          <a:bodyPr lIns="0" tIns="0" rIns="0" bIns="0" rtlCol="0" anchor="t">
            <a:spAutoFit/>
          </a:bodyPr>
          <a:lstStyle/>
          <a:p>
            <a:pPr algn="just">
              <a:lnSpc>
                <a:spcPts val="4500"/>
              </a:lnSpc>
            </a:pPr>
            <a:r>
              <a:rPr lang="en-US" sz="3000">
                <a:solidFill>
                  <a:srgbClr val="202020"/>
                </a:solidFill>
                <a:latin typeface="Arial"/>
                <a:ea typeface="Arial"/>
                <a:cs typeface="Arial"/>
                <a:sym typeface="Arial"/>
              </a:rPr>
              <a:t>1. Sử dụng dung dịch vừa đủ cho quá trình sơn phủ</a:t>
            </a:r>
          </a:p>
          <a:p>
            <a:pPr algn="just">
              <a:lnSpc>
                <a:spcPts val="4500"/>
              </a:lnSpc>
            </a:pPr>
            <a:endParaRPr lang="en-US" sz="3000">
              <a:solidFill>
                <a:srgbClr val="202020"/>
              </a:solidFill>
              <a:latin typeface="Arial"/>
              <a:ea typeface="Arial"/>
              <a:cs typeface="Arial"/>
              <a:sym typeface="Arial"/>
            </a:endParaRPr>
          </a:p>
          <a:p>
            <a:pPr algn="just">
              <a:lnSpc>
                <a:spcPts val="4500"/>
              </a:lnSpc>
            </a:pPr>
            <a:r>
              <a:rPr lang="en-US" sz="3000">
                <a:solidFill>
                  <a:srgbClr val="202020"/>
                </a:solidFill>
                <a:latin typeface="Arial"/>
                <a:ea typeface="Arial"/>
                <a:cs typeface="Arial"/>
                <a:sym typeface="Arial"/>
              </a:rPr>
              <a:t>2. Điều chỉnh dao để cho ra độ dày mỏng phù hợp và bắt đầu quá trình sơn phủ với tốc độ không đổi</a:t>
            </a:r>
          </a:p>
          <a:p>
            <a:pPr algn="just">
              <a:lnSpc>
                <a:spcPts val="4500"/>
              </a:lnSpc>
            </a:pPr>
            <a:endParaRPr lang="en-US" sz="3000">
              <a:solidFill>
                <a:srgbClr val="202020"/>
              </a:solidFill>
              <a:latin typeface="Arial"/>
              <a:ea typeface="Arial"/>
              <a:cs typeface="Arial"/>
              <a:sym typeface="Arial"/>
            </a:endParaRPr>
          </a:p>
          <a:p>
            <a:pPr algn="just">
              <a:lnSpc>
                <a:spcPts val="4500"/>
              </a:lnSpc>
            </a:pPr>
            <a:r>
              <a:rPr lang="en-US" sz="3000">
                <a:solidFill>
                  <a:srgbClr val="202020"/>
                </a:solidFill>
                <a:latin typeface="Arial"/>
                <a:ea typeface="Arial"/>
                <a:cs typeface="Arial"/>
                <a:sym typeface="Arial"/>
              </a:rPr>
              <a:t>3. Sấy dung dịch tạo lớp màng mỏng</a:t>
            </a:r>
          </a:p>
        </p:txBody>
      </p:sp>
      <p:sp>
        <p:nvSpPr>
          <p:cNvPr id="5" name="TextBox 5"/>
          <p:cNvSpPr txBox="1"/>
          <p:nvPr/>
        </p:nvSpPr>
        <p:spPr>
          <a:xfrm>
            <a:off x="727981" y="495300"/>
            <a:ext cx="16116686" cy="915251"/>
          </a:xfrm>
          <a:prstGeom prst="rect">
            <a:avLst/>
          </a:prstGeom>
        </p:spPr>
        <p:txBody>
          <a:bodyPr lIns="0" tIns="0" rIns="0" bIns="0" rtlCol="0" anchor="t">
            <a:spAutoFit/>
          </a:bodyPr>
          <a:lstStyle/>
          <a:p>
            <a:pPr algn="l">
              <a:lnSpc>
                <a:spcPts val="7800"/>
              </a:lnSpc>
              <a:spcBef>
                <a:spcPct val="0"/>
              </a:spcBef>
            </a:pPr>
            <a:r>
              <a:rPr lang="en-US" sz="6000" b="1" dirty="0">
                <a:solidFill>
                  <a:srgbClr val="3849A2"/>
                </a:solidFill>
                <a:latin typeface="Maven Pro Heavy"/>
                <a:ea typeface="Maven Pro Heavy"/>
                <a:cs typeface="Maven Pro Heavy"/>
                <a:sym typeface="Maven Pro Heavy"/>
              </a:rPr>
              <a:t>I. Các </a:t>
            </a:r>
            <a:r>
              <a:rPr lang="en-US" sz="6000" b="1" dirty="0" err="1">
                <a:solidFill>
                  <a:srgbClr val="3849A2"/>
                </a:solidFill>
                <a:latin typeface="Maven Pro Heavy"/>
                <a:ea typeface="Maven Pro Heavy"/>
                <a:cs typeface="Maven Pro Heavy"/>
                <a:sym typeface="Maven Pro Heavy"/>
              </a:rPr>
              <a:t>bước</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sơn</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phủ</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màng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mỏng</a:t>
            </a:r>
            <a:endParaRPr lang="en-US" sz="6000" b="1" dirty="0">
              <a:solidFill>
                <a:srgbClr val="3849A2"/>
              </a:solidFill>
              <a:latin typeface="Maven Pro Heavy"/>
              <a:ea typeface="Maven Pro Heavy"/>
              <a:cs typeface="Maven Pro Heavy"/>
              <a:sym typeface="Maven Pro Heavy"/>
            </a:endParaRPr>
          </a:p>
        </p:txBody>
      </p:sp>
      <p:sp>
        <p:nvSpPr>
          <p:cNvPr id="6" name="TextBox 6"/>
          <p:cNvSpPr txBox="1"/>
          <p:nvPr/>
        </p:nvSpPr>
        <p:spPr>
          <a:xfrm>
            <a:off x="9585693" y="6540673"/>
            <a:ext cx="6634460" cy="609600"/>
          </a:xfrm>
          <a:prstGeom prst="rect">
            <a:avLst/>
          </a:prstGeom>
        </p:spPr>
        <p:txBody>
          <a:bodyPr lIns="0" tIns="0" rIns="0" bIns="0" rtlCol="0" anchor="t">
            <a:spAutoFit/>
          </a:bodyPr>
          <a:lstStyle/>
          <a:p>
            <a:pPr algn="ctr">
              <a:lnSpc>
                <a:spcPts val="4500"/>
              </a:lnSpc>
              <a:spcBef>
                <a:spcPct val="0"/>
              </a:spcBef>
            </a:pPr>
            <a:r>
              <a:rPr lang="en-US" sz="3000" dirty="0" err="1">
                <a:solidFill>
                  <a:srgbClr val="000000"/>
                </a:solidFill>
                <a:latin typeface="Arial"/>
                <a:ea typeface="Arial"/>
                <a:cs typeface="Arial"/>
                <a:sym typeface="Arial"/>
              </a:rPr>
              <a:t>Hình</a:t>
            </a:r>
            <a:r>
              <a:rPr lang="en-US" sz="3000" dirty="0">
                <a:solidFill>
                  <a:srgbClr val="000000"/>
                </a:solidFill>
                <a:latin typeface="Arial"/>
                <a:ea typeface="Arial"/>
                <a:cs typeface="Arial"/>
                <a:sym typeface="Arial"/>
              </a:rPr>
              <a:t> 5: Các </a:t>
            </a:r>
            <a:r>
              <a:rPr lang="en-US" sz="3000" dirty="0" err="1">
                <a:solidFill>
                  <a:srgbClr val="000000"/>
                </a:solidFill>
                <a:latin typeface="Arial"/>
                <a:ea typeface="Arial"/>
                <a:cs typeface="Arial"/>
                <a:sym typeface="Arial"/>
              </a:rPr>
              <a:t>bước</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sơn</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phủ</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màng</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mỏng</a:t>
            </a:r>
            <a:endParaRPr lang="en-US" sz="3000" dirty="0">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u="none" strike="noStrike">
                <a:solidFill>
                  <a:srgbClr val="3849A2"/>
                </a:solidFill>
                <a:latin typeface="Maven Pro Heavy"/>
                <a:ea typeface="Maven Pro Heavy"/>
                <a:cs typeface="Maven Pro Heavy"/>
                <a:sym typeface="Maven Pro Heavy"/>
              </a:rPr>
              <a:t>II. Thiết kế, chế tạo máy sơn phủ</a:t>
            </a:r>
          </a:p>
        </p:txBody>
      </p:sp>
      <p:sp>
        <p:nvSpPr>
          <p:cNvPr id="3" name="TextBox 3"/>
          <p:cNvSpPr txBox="1"/>
          <p:nvPr/>
        </p:nvSpPr>
        <p:spPr>
          <a:xfrm>
            <a:off x="849903" y="3333750"/>
            <a:ext cx="5901795" cy="4038600"/>
          </a:xfrm>
          <a:prstGeom prst="rect">
            <a:avLst/>
          </a:prstGeom>
        </p:spPr>
        <p:txBody>
          <a:bodyPr lIns="0" tIns="0" rIns="0" bIns="0" rtlCol="0" anchor="t">
            <a:spAutoFit/>
          </a:bodyPr>
          <a:lstStyle/>
          <a:p>
            <a:pPr marL="647700" lvl="1" indent="-323850" algn="just">
              <a:lnSpc>
                <a:spcPts val="4500"/>
              </a:lnSpc>
              <a:buFont typeface="Arial"/>
              <a:buChar char="•"/>
            </a:pPr>
            <a:r>
              <a:rPr lang="en-US" sz="3000" b="1" dirty="0" err="1">
                <a:solidFill>
                  <a:srgbClr val="202020"/>
                </a:solidFill>
                <a:latin typeface="Arial Bold"/>
                <a:ea typeface="Arial Bold"/>
                <a:cs typeface="Arial Bold"/>
                <a:sym typeface="Arial Bold"/>
              </a:rPr>
              <a:t>Thiết</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kế</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bộ</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chuyển</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động</a:t>
            </a:r>
            <a:r>
              <a:rPr lang="en-US" sz="3000" b="1" dirty="0">
                <a:solidFill>
                  <a:srgbClr val="202020"/>
                </a:solidFill>
                <a:latin typeface="Arial Bold"/>
                <a:ea typeface="Arial Bold"/>
                <a:cs typeface="Arial Bold"/>
                <a:sym typeface="Arial Bold"/>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Kết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khung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máy</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chuyển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động</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Bộ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phận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sơn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phủ</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Hệ</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thống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khiển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khí</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Nâng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bảo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trì</a:t>
            </a:r>
            <a:endParaRPr lang="en-US" sz="3000" dirty="0">
              <a:solidFill>
                <a:srgbClr val="202020"/>
              </a:solidFill>
              <a:latin typeface="Arial"/>
              <a:ea typeface="Arial"/>
              <a:cs typeface="Arial"/>
              <a:sym typeface="Arial"/>
            </a:endParaRPr>
          </a:p>
          <a:p>
            <a:pPr algn="just">
              <a:lnSpc>
                <a:spcPts val="4500"/>
              </a:lnSpc>
            </a:pPr>
            <a:endParaRPr lang="en-US" sz="3000" dirty="0">
              <a:solidFill>
                <a:srgbClr val="20202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9233</TotalTime>
  <Words>1228</Words>
  <Application>Microsoft Office PowerPoint</Application>
  <PresentationFormat>Custom</PresentationFormat>
  <Paragraphs>174</Paragraphs>
  <Slides>28</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Muli Bold</vt:lpstr>
      <vt:lpstr>Open Sans</vt:lpstr>
      <vt:lpstr>Aptos</vt:lpstr>
      <vt:lpstr>Arial Bold</vt:lpstr>
      <vt:lpstr>Asap Medium</vt:lpstr>
      <vt:lpstr>Maven Pro Heavy</vt:lpstr>
      <vt:lpstr>Arial</vt:lpstr>
      <vt:lpstr>Calibri</vt:lpstr>
      <vt:lpstr>Muli</vt:lpstr>
      <vt:lpstr>ElsevierGulliver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Hồng dạ quang Xanh dương Sáng Trắng Mô-đun Trừu tượng Nghiên cứu và Báo cáo Đề án Kinh doanh Bản thuyết trình Kinh doanh</dc:title>
  <dc:creator>Cheese SPT</dc:creator>
  <cp:lastModifiedBy>Cheese SPT</cp:lastModifiedBy>
  <cp:revision>19</cp:revision>
  <dcterms:created xsi:type="dcterms:W3CDTF">2006-08-16T00:00:00Z</dcterms:created>
  <dcterms:modified xsi:type="dcterms:W3CDTF">2025-05-09T00:37:58Z</dcterms:modified>
  <dc:identifier>DAGhHkHQhfw</dc:identifier>
</cp:coreProperties>
</file>